
<file path=[Content_Types].xml><?xml version="1.0" encoding="utf-8"?>
<Types xmlns="http://schemas.openxmlformats.org/package/2006/content-types">
  <Default Extension="xml" ContentType="application/xml"/>
  <Default Extension="jpg" ContentType="image/jpeg"/>
  <Default Extension="jpeg" ContentType="image/jpeg"/>
  <Default Extension="emf" ContentType="image/x-emf"/>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24" r:id="rId1"/>
  </p:sldMasterIdLst>
  <p:notesMasterIdLst>
    <p:notesMasterId r:id="rId51"/>
  </p:notesMasterIdLst>
  <p:handoutMasterIdLst>
    <p:handoutMasterId r:id="rId52"/>
  </p:handoutMasterIdLst>
  <p:sldIdLst>
    <p:sldId id="256" r:id="rId2"/>
    <p:sldId id="289" r:id="rId3"/>
    <p:sldId id="337" r:id="rId4"/>
    <p:sldId id="290" r:id="rId5"/>
    <p:sldId id="292" r:id="rId6"/>
    <p:sldId id="293" r:id="rId7"/>
    <p:sldId id="294" r:id="rId8"/>
    <p:sldId id="297" r:id="rId9"/>
    <p:sldId id="299" r:id="rId10"/>
    <p:sldId id="300" r:id="rId11"/>
    <p:sldId id="301" r:id="rId12"/>
    <p:sldId id="302" r:id="rId13"/>
    <p:sldId id="303" r:id="rId14"/>
    <p:sldId id="304" r:id="rId15"/>
    <p:sldId id="305" r:id="rId16"/>
    <p:sldId id="298" r:id="rId17"/>
    <p:sldId id="310" r:id="rId18"/>
    <p:sldId id="306" r:id="rId19"/>
    <p:sldId id="308" r:id="rId20"/>
    <p:sldId id="309" r:id="rId21"/>
    <p:sldId id="307" r:id="rId22"/>
    <p:sldId id="312" r:id="rId23"/>
    <p:sldId id="313" r:id="rId24"/>
    <p:sldId id="315" r:id="rId25"/>
    <p:sldId id="286" r:id="rId26"/>
    <p:sldId id="321" r:id="rId27"/>
    <p:sldId id="322" r:id="rId28"/>
    <p:sldId id="323" r:id="rId29"/>
    <p:sldId id="324" r:id="rId30"/>
    <p:sldId id="311" r:id="rId31"/>
    <p:sldId id="314" r:id="rId32"/>
    <p:sldId id="316" r:id="rId33"/>
    <p:sldId id="317" r:id="rId34"/>
    <p:sldId id="318" r:id="rId35"/>
    <p:sldId id="325" r:id="rId36"/>
    <p:sldId id="326" r:id="rId37"/>
    <p:sldId id="327" r:id="rId38"/>
    <p:sldId id="328" r:id="rId39"/>
    <p:sldId id="329" r:id="rId40"/>
    <p:sldId id="282" r:id="rId41"/>
    <p:sldId id="288" r:id="rId42"/>
    <p:sldId id="319" r:id="rId43"/>
    <p:sldId id="287" r:id="rId44"/>
    <p:sldId id="334" r:id="rId45"/>
    <p:sldId id="331" r:id="rId46"/>
    <p:sldId id="332" r:id="rId47"/>
    <p:sldId id="333" r:id="rId48"/>
    <p:sldId id="335" r:id="rId49"/>
    <p:sldId id="336"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0" d="100"/>
          <a:sy n="120" d="100"/>
        </p:scale>
        <p:origin x="-104" y="-1568"/>
      </p:cViewPr>
      <p:guideLst>
        <p:guide orient="horz" pos="2160"/>
        <p:guide pos="2880"/>
      </p:guideLst>
    </p:cSldViewPr>
  </p:slideViewPr>
  <p:notesTextViewPr>
    <p:cViewPr>
      <p:scale>
        <a:sx n="1" d="1"/>
        <a:sy n="1" d="1"/>
      </p:scale>
      <p:origin x="0" y="0"/>
    </p:cViewPr>
  </p:notesTextViewPr>
  <p:sorterViewPr>
    <p:cViewPr>
      <p:scale>
        <a:sx n="100" d="100"/>
        <a:sy n="100" d="100"/>
      </p:scale>
      <p:origin x="0" y="560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notesMaster" Target="notesMasters/notesMaster1.xml"/><Relationship Id="rId52" Type="http://schemas.openxmlformats.org/officeDocument/2006/relationships/handoutMaster" Target="handoutMasters/handoutMaster1.xml"/><Relationship Id="rId53" Type="http://schemas.openxmlformats.org/officeDocument/2006/relationships/printerSettings" Target="printerSettings/printerSettings1.bin"/><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75F7991-8548-5147-B9E2-53F925C1AE9D}" type="datetime1">
              <a:rPr lang="en-US" smtClean="0"/>
              <a:pPr/>
              <a:t>3/7/14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6375BFE-0A86-D94B-A017-D3B4E7B98D01}" type="slidenum">
              <a:rPr lang="en-US" smtClean="0"/>
              <a:pPr/>
              <a:t>‹#›</a:t>
            </a:fld>
            <a:endParaRPr lang="en-US"/>
          </a:p>
        </p:txBody>
      </p:sp>
    </p:spTree>
    <p:extLst>
      <p:ext uri="{BB962C8B-B14F-4D97-AF65-F5344CB8AC3E}">
        <p14:creationId xmlns:p14="http://schemas.microsoft.com/office/powerpoint/2010/main" val="32402033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5E76DD-EAD3-BF4A-8D7C-8B514A05301E}" type="datetime1">
              <a:rPr lang="en-US" smtClean="0"/>
              <a:pPr/>
              <a:t>3/7/14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48A9E2-8455-1544-9F28-597146CA05F9}" type="slidenum">
              <a:rPr lang="en-US" smtClean="0"/>
              <a:pPr/>
              <a:t>‹#›</a:t>
            </a:fld>
            <a:endParaRPr lang="en-US"/>
          </a:p>
        </p:txBody>
      </p:sp>
    </p:spTree>
    <p:extLst>
      <p:ext uri="{BB962C8B-B14F-4D97-AF65-F5344CB8AC3E}">
        <p14:creationId xmlns:p14="http://schemas.microsoft.com/office/powerpoint/2010/main" val="5667172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48A9E2-8455-1544-9F28-597146CA05F9}"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28E80666-FB37-4B36-9149-507F3B0178E3}" type="datetimeFigureOut">
              <a:rPr lang="en-US" smtClean="0"/>
              <a:pPr/>
              <a:t>3/7/14</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8633719D-62C4-0B43-8EAD-0E1F730E1381}" type="datetime1">
              <a:rPr lang="en-US" smtClean="0"/>
              <a:pPr/>
              <a:t>3/7/14</a:t>
            </a:fld>
            <a:endParaRPr lang="en-US"/>
          </a:p>
        </p:txBody>
      </p:sp>
      <p:sp>
        <p:nvSpPr>
          <p:cNvPr id="6" name="Footer Placeholder 5"/>
          <p:cNvSpPr>
            <a:spLocks noGrp="1"/>
          </p:cNvSpPr>
          <p:nvPr>
            <p:ph type="ftr" sz="quarter" idx="11"/>
          </p:nvPr>
        </p:nvSpPr>
        <p:spPr/>
        <p:txBody>
          <a:bodyPr/>
          <a:lstStyle/>
          <a:p>
            <a:r>
              <a:rPr lang="en-US" smtClean="0"/>
              <a:t>Lillian Carey           FLACS 2014</a:t>
            </a:r>
            <a:endParaRPr lang="en-US"/>
          </a:p>
        </p:txBody>
      </p:sp>
      <p:sp>
        <p:nvSpPr>
          <p:cNvPr id="7" name="Slide Number Placeholder 6"/>
          <p:cNvSpPr>
            <a:spLocks noGrp="1"/>
          </p:cNvSpPr>
          <p:nvPr>
            <p:ph type="sldNum" sz="quarter" idx="12"/>
          </p:nvPr>
        </p:nvSpPr>
        <p:spPr/>
        <p:txBody>
          <a:bodyPr/>
          <a:lstStyle/>
          <a:p>
            <a:fld id="{D37F285E-0488-4201-A5E6-11A8B8846E54}" type="slidenum">
              <a:rPr lang="en-US" smtClean="0"/>
              <a:pPr/>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23105E69-8B83-9744-91DE-B92181D33971}" type="datetime1">
              <a:rPr lang="en-US" smtClean="0"/>
              <a:pPr/>
              <a:t>3/7/14</a:t>
            </a:fld>
            <a:endParaRPr lang="en-US"/>
          </a:p>
        </p:txBody>
      </p:sp>
      <p:sp>
        <p:nvSpPr>
          <p:cNvPr id="4" name="Footer Placeholder 3"/>
          <p:cNvSpPr>
            <a:spLocks noGrp="1"/>
          </p:cNvSpPr>
          <p:nvPr>
            <p:ph type="ftr" sz="quarter" idx="11"/>
          </p:nvPr>
        </p:nvSpPr>
        <p:spPr/>
        <p:txBody>
          <a:bodyPr/>
          <a:lstStyle/>
          <a:p>
            <a:r>
              <a:rPr lang="en-US" smtClean="0"/>
              <a:t>Lillian Carey           FLACS 2014</a:t>
            </a:r>
            <a:endParaRPr lang="en-US"/>
          </a:p>
        </p:txBody>
      </p:sp>
      <p:sp>
        <p:nvSpPr>
          <p:cNvPr id="5" name="Slide Number Placeholder 4"/>
          <p:cNvSpPr>
            <a:spLocks noGrp="1"/>
          </p:cNvSpPr>
          <p:nvPr>
            <p:ph type="sldNum" sz="quarter" idx="12"/>
          </p:nvPr>
        </p:nvSpPr>
        <p:spPr/>
        <p:txBody>
          <a:bodyPr/>
          <a:lstStyle/>
          <a:p>
            <a:fld id="{D37F285E-0488-4201-A5E6-11A8B8846E5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93BBAFB5-BA4B-AF43-896A-6E17356ABF6B}" type="datetime1">
              <a:rPr lang="en-US" smtClean="0"/>
              <a:pPr/>
              <a:t>3/7/14</a:t>
            </a:fld>
            <a:endParaRPr lang="en-US"/>
          </a:p>
        </p:txBody>
      </p:sp>
      <p:sp>
        <p:nvSpPr>
          <p:cNvPr id="3" name="Footer Placeholder 2"/>
          <p:cNvSpPr>
            <a:spLocks noGrp="1"/>
          </p:cNvSpPr>
          <p:nvPr>
            <p:ph type="ftr" sz="quarter" idx="11"/>
          </p:nvPr>
        </p:nvSpPr>
        <p:spPr/>
        <p:txBody>
          <a:bodyPr/>
          <a:lstStyle/>
          <a:p>
            <a:r>
              <a:rPr lang="en-US" smtClean="0"/>
              <a:t>Lillian Carey           FLACS 2014</a:t>
            </a:r>
            <a:endParaRPr lang="en-US"/>
          </a:p>
        </p:txBody>
      </p:sp>
      <p:sp>
        <p:nvSpPr>
          <p:cNvPr id="4" name="Slide Number Placeholder 3"/>
          <p:cNvSpPr>
            <a:spLocks noGrp="1"/>
          </p:cNvSpPr>
          <p:nvPr>
            <p:ph type="sldNum" sz="quarter" idx="12"/>
          </p:nvPr>
        </p:nvSpPr>
        <p:spPr/>
        <p:txBody>
          <a:bodyPr/>
          <a:lstStyle/>
          <a:p>
            <a:fld id="{D37F285E-0488-4201-A5E6-11A8B8846E54}"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E098AFEA-486B-3E47-B4CB-B442B5FC50AB}" type="datetime1">
              <a:rPr lang="en-US" smtClean="0"/>
              <a:pPr/>
              <a:t>3/7/14</a:t>
            </a:fld>
            <a:endParaRPr lang="en-US"/>
          </a:p>
        </p:txBody>
      </p:sp>
      <p:sp>
        <p:nvSpPr>
          <p:cNvPr id="6" name="Footer Placeholder 5"/>
          <p:cNvSpPr>
            <a:spLocks noGrp="1"/>
          </p:cNvSpPr>
          <p:nvPr>
            <p:ph type="ftr" sz="quarter" idx="11"/>
          </p:nvPr>
        </p:nvSpPr>
        <p:spPr>
          <a:xfrm>
            <a:off x="3859305" y="6423585"/>
            <a:ext cx="3316941" cy="365125"/>
          </a:xfrm>
        </p:spPr>
        <p:txBody>
          <a:bodyPr/>
          <a:lstStyle/>
          <a:p>
            <a:r>
              <a:rPr lang="en-US" smtClean="0"/>
              <a:t>Lillian Carey           FLACS 2014</a:t>
            </a:r>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A3E62AB3-9EB1-BC4B-9A4B-12C314804000}" type="datetime1">
              <a:rPr lang="en-US" smtClean="0"/>
              <a:pPr/>
              <a:t>3/7/14</a:t>
            </a:fld>
            <a:endParaRPr lang="en-US"/>
          </a:p>
        </p:txBody>
      </p:sp>
      <p:sp>
        <p:nvSpPr>
          <p:cNvPr id="6" name="Footer Placeholder 5"/>
          <p:cNvSpPr>
            <a:spLocks noGrp="1"/>
          </p:cNvSpPr>
          <p:nvPr>
            <p:ph type="ftr" sz="quarter" idx="11"/>
          </p:nvPr>
        </p:nvSpPr>
        <p:spPr>
          <a:xfrm>
            <a:off x="4191000" y="6423585"/>
            <a:ext cx="3005138" cy="365125"/>
          </a:xfrm>
        </p:spPr>
        <p:txBody>
          <a:bodyPr/>
          <a:lstStyle/>
          <a:p>
            <a:r>
              <a:rPr lang="en-US" smtClean="0"/>
              <a:t>Lillian Carey           FLACS 2014</a:t>
            </a:r>
            <a:endParaRPr lang="en-US"/>
          </a:p>
        </p:txBody>
      </p:sp>
      <p:sp>
        <p:nvSpPr>
          <p:cNvPr id="7" name="Slide Number Placeholder 6"/>
          <p:cNvSpPr>
            <a:spLocks noGrp="1"/>
          </p:cNvSpPr>
          <p:nvPr>
            <p:ph type="sldNum" sz="quarter" idx="12"/>
          </p:nvPr>
        </p:nvSpPr>
        <p:spPr/>
        <p:txBody>
          <a:bodyPr/>
          <a:lstStyle/>
          <a:p>
            <a:fld id="{D37F285E-0488-4201-A5E6-11A8B8846E54}" type="slidenum">
              <a:rPr lang="en-US" smtClean="0"/>
              <a:pPr/>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33719D-62C4-0B43-8EAD-0E1F730E1381}" type="datetime1">
              <a:rPr lang="en-US" smtClean="0"/>
              <a:pPr/>
              <a:t>3/7/14</a:t>
            </a:fld>
            <a:endParaRPr lang="en-US"/>
          </a:p>
        </p:txBody>
      </p:sp>
      <p:sp>
        <p:nvSpPr>
          <p:cNvPr id="6" name="Footer Placeholder 5"/>
          <p:cNvSpPr>
            <a:spLocks noGrp="1"/>
          </p:cNvSpPr>
          <p:nvPr>
            <p:ph type="ftr" sz="quarter" idx="11"/>
          </p:nvPr>
        </p:nvSpPr>
        <p:spPr/>
        <p:txBody>
          <a:bodyPr/>
          <a:lstStyle/>
          <a:p>
            <a:r>
              <a:rPr lang="en-US" smtClean="0"/>
              <a:t>Lillian Carey           FLACS 2014</a:t>
            </a:r>
            <a:endParaRPr lang="en-US"/>
          </a:p>
        </p:txBody>
      </p:sp>
      <p:sp>
        <p:nvSpPr>
          <p:cNvPr id="7" name="Slide Number Placeholder 6"/>
          <p:cNvSpPr>
            <a:spLocks noGrp="1"/>
          </p:cNvSpPr>
          <p:nvPr>
            <p:ph type="sldNum" sz="quarter" idx="12"/>
          </p:nvPr>
        </p:nvSpPr>
        <p:spPr/>
        <p:txBody>
          <a:bodyPr/>
          <a:lstStyle/>
          <a:p>
            <a:fld id="{D37F285E-0488-4201-A5E6-11A8B8846E54}" type="slidenum">
              <a:rPr lang="en-US" smtClean="0"/>
              <a:pPr/>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hf sldNum="0" hd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8633719D-62C4-0B43-8EAD-0E1F730E1381}" type="datetime1">
              <a:rPr lang="en-US" smtClean="0"/>
              <a:pPr/>
              <a:t>3/7/14</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r>
              <a:rPr lang="en-US" smtClean="0"/>
              <a:t>Lillian Carey           FLACS 2014</a:t>
            </a:r>
            <a:endParaRPr lang="en-US"/>
          </a:p>
        </p:txBody>
      </p:sp>
      <p:sp>
        <p:nvSpPr>
          <p:cNvPr id="7" name="Slide Number Placeholder 6"/>
          <p:cNvSpPr>
            <a:spLocks noGrp="1"/>
          </p:cNvSpPr>
          <p:nvPr>
            <p:ph type="sldNum" sz="quarter" idx="12"/>
          </p:nvPr>
        </p:nvSpPr>
        <p:spPr/>
        <p:txBody>
          <a:bodyPr/>
          <a:lstStyle/>
          <a:p>
            <a:fld id="{D37F285E-0488-4201-A5E6-11A8B8846E54}"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hf sldNum="0"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8633719D-62C4-0B43-8EAD-0E1F730E1381}" type="datetime1">
              <a:rPr lang="en-US" smtClean="0"/>
              <a:pPr/>
              <a:t>3/7/14</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r>
              <a:rPr lang="en-US" smtClean="0"/>
              <a:t>Lillian Carey           FLACS 2014</a:t>
            </a:r>
            <a:endParaRPr lang="en-US"/>
          </a:p>
        </p:txBody>
      </p:sp>
      <p:sp>
        <p:nvSpPr>
          <p:cNvPr id="7" name="Slide Number Placeholder 6"/>
          <p:cNvSpPr>
            <a:spLocks noGrp="1"/>
          </p:cNvSpPr>
          <p:nvPr>
            <p:ph type="sldNum" sz="quarter" idx="12"/>
          </p:nvPr>
        </p:nvSpPr>
        <p:spPr/>
        <p:txBody>
          <a:bodyPr/>
          <a:lstStyle/>
          <a:p>
            <a:fld id="{D37F285E-0488-4201-A5E6-11A8B8846E54}"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hf sldNum="0" hd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8633719D-62C4-0B43-8EAD-0E1F730E1381}" type="datetime1">
              <a:rPr lang="en-US" smtClean="0"/>
              <a:pPr/>
              <a:t>3/7/14</a:t>
            </a:fld>
            <a:endParaRPr lang="en-US"/>
          </a:p>
        </p:txBody>
      </p:sp>
      <p:sp>
        <p:nvSpPr>
          <p:cNvPr id="6" name="Footer Placeholder 5"/>
          <p:cNvSpPr>
            <a:spLocks noGrp="1"/>
          </p:cNvSpPr>
          <p:nvPr>
            <p:ph type="ftr" sz="quarter" idx="11"/>
          </p:nvPr>
        </p:nvSpPr>
        <p:spPr>
          <a:xfrm>
            <a:off x="4191000" y="6423585"/>
            <a:ext cx="3005138" cy="365125"/>
          </a:xfrm>
        </p:spPr>
        <p:txBody>
          <a:bodyPr/>
          <a:lstStyle/>
          <a:p>
            <a:r>
              <a:rPr lang="en-US" smtClean="0"/>
              <a:t>Lillian Carey           FLACS 2014</a:t>
            </a:r>
            <a:endParaRPr lang="en-US"/>
          </a:p>
        </p:txBody>
      </p:sp>
      <p:sp>
        <p:nvSpPr>
          <p:cNvPr id="7" name="Slide Number Placeholder 6"/>
          <p:cNvSpPr>
            <a:spLocks noGrp="1"/>
          </p:cNvSpPr>
          <p:nvPr>
            <p:ph type="sldNum" sz="quarter" idx="12"/>
          </p:nvPr>
        </p:nvSpPr>
        <p:spPr/>
        <p:txBody>
          <a:bodyPr/>
          <a:lstStyle/>
          <a:p>
            <a:fld id="{D37F285E-0488-4201-A5E6-11A8B8846E54}" type="slidenum">
              <a:rPr lang="en-US" smtClean="0"/>
              <a:pPr/>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hf sldNum="0" hd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92DE6BC-C35E-EC4C-A915-98C736501289}" type="datetime1">
              <a:rPr lang="en-US" smtClean="0"/>
              <a:pPr/>
              <a:t>3/7/14</a:t>
            </a:fld>
            <a:endParaRPr lang="en-US"/>
          </a:p>
        </p:txBody>
      </p:sp>
      <p:sp>
        <p:nvSpPr>
          <p:cNvPr id="5" name="Footer Placeholder 4"/>
          <p:cNvSpPr>
            <a:spLocks noGrp="1"/>
          </p:cNvSpPr>
          <p:nvPr>
            <p:ph type="ftr" sz="quarter" idx="11"/>
          </p:nvPr>
        </p:nvSpPr>
        <p:spPr/>
        <p:txBody>
          <a:bodyPr/>
          <a:lstStyle/>
          <a:p>
            <a:r>
              <a:rPr lang="en-US" smtClean="0"/>
              <a:t>Lillian Carey           FLACS 2014</a:t>
            </a:r>
            <a:endParaRPr lang="en-US"/>
          </a:p>
        </p:txBody>
      </p:sp>
      <p:sp>
        <p:nvSpPr>
          <p:cNvPr id="6" name="Slide Number Placeholder 5"/>
          <p:cNvSpPr>
            <a:spLocks noGrp="1"/>
          </p:cNvSpPr>
          <p:nvPr>
            <p:ph type="sldNum" sz="quarter" idx="12"/>
          </p:nvPr>
        </p:nvSpPr>
        <p:spPr/>
        <p:txBody>
          <a:bodyPr/>
          <a:lstStyle/>
          <a:p>
            <a:fld id="{D37F285E-0488-4201-A5E6-11A8B8846E5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3/7/14</a:t>
            </a:fld>
            <a:endParaRPr lang="en-US"/>
          </a:p>
        </p:txBody>
      </p:sp>
      <p:sp>
        <p:nvSpPr>
          <p:cNvPr id="5" name="Footer Placeholder 4"/>
          <p:cNvSpPr>
            <a:spLocks noGrp="1"/>
          </p:cNvSpPr>
          <p:nvPr>
            <p:ph type="ftr" sz="quarter" idx="11"/>
          </p:nvPr>
        </p:nvSpPr>
        <p:spPr/>
        <p:txBody>
          <a:bodyPr/>
          <a:lstStyle/>
          <a:p>
            <a:r>
              <a:rPr lang="en-US" smtClean="0"/>
              <a:t>Lillian Carey,  FLACS 2014</a:t>
            </a:r>
            <a:endParaRPr lang="en-US" dirty="0"/>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D028312-86DA-8745-B1D3-C895FFE696CB}" type="datetime1">
              <a:rPr lang="en-US" smtClean="0"/>
              <a:pPr/>
              <a:t>3/7/14</a:t>
            </a:fld>
            <a:endParaRPr lang="en-US"/>
          </a:p>
        </p:txBody>
      </p:sp>
      <p:sp>
        <p:nvSpPr>
          <p:cNvPr id="5" name="Footer Placeholder 4"/>
          <p:cNvSpPr>
            <a:spLocks noGrp="1"/>
          </p:cNvSpPr>
          <p:nvPr>
            <p:ph type="ftr" sz="quarter" idx="11"/>
          </p:nvPr>
        </p:nvSpPr>
        <p:spPr/>
        <p:txBody>
          <a:bodyPr/>
          <a:lstStyle/>
          <a:p>
            <a:r>
              <a:rPr lang="en-US" smtClean="0"/>
              <a:t>Lillian Carey           FLACS 2014</a:t>
            </a:r>
            <a:endParaRPr lang="en-US"/>
          </a:p>
        </p:txBody>
      </p:sp>
      <p:sp>
        <p:nvSpPr>
          <p:cNvPr id="6" name="Slide Number Placeholder 5"/>
          <p:cNvSpPr>
            <a:spLocks noGrp="1"/>
          </p:cNvSpPr>
          <p:nvPr>
            <p:ph type="sldNum" sz="quarter" idx="12"/>
          </p:nvPr>
        </p:nvSpPr>
        <p:spPr/>
        <p:txBody>
          <a:bodyPr/>
          <a:lstStyle/>
          <a:p>
            <a:fld id="{D37F285E-0488-4201-A5E6-11A8B8846E54}" type="slidenum">
              <a:rPr lang="en-US" smtClean="0"/>
              <a:pPr/>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633719D-62C4-0B43-8EAD-0E1F730E1381}" type="datetime1">
              <a:rPr lang="en-US" smtClean="0"/>
              <a:pPr/>
              <a:t>3/7/14</a:t>
            </a:fld>
            <a:endParaRPr lang="en-US"/>
          </a:p>
        </p:txBody>
      </p:sp>
      <p:sp>
        <p:nvSpPr>
          <p:cNvPr id="5" name="Footer Placeholder 4"/>
          <p:cNvSpPr>
            <a:spLocks noGrp="1"/>
          </p:cNvSpPr>
          <p:nvPr>
            <p:ph type="ftr" sz="quarter" idx="11"/>
          </p:nvPr>
        </p:nvSpPr>
        <p:spPr/>
        <p:txBody>
          <a:bodyPr/>
          <a:lstStyle/>
          <a:p>
            <a:r>
              <a:rPr lang="en-US" smtClean="0"/>
              <a:t>Lillian Carey           FLACS 2014</a:t>
            </a:r>
            <a:endParaRPr lang="en-US"/>
          </a:p>
        </p:txBody>
      </p:sp>
      <p:sp>
        <p:nvSpPr>
          <p:cNvPr id="6" name="Slide Number Placeholder 5"/>
          <p:cNvSpPr>
            <a:spLocks noGrp="1"/>
          </p:cNvSpPr>
          <p:nvPr>
            <p:ph type="sldNum" sz="quarter" idx="12"/>
          </p:nvPr>
        </p:nvSpPr>
        <p:spPr/>
        <p:txBody>
          <a:bodyPr/>
          <a:lstStyle/>
          <a:p>
            <a:fld id="{D37F285E-0488-4201-A5E6-11A8B8846E54}"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8633719D-62C4-0B43-8EAD-0E1F730E1381}" type="datetime1">
              <a:rPr lang="en-US" smtClean="0"/>
              <a:pPr/>
              <a:t>3/7/14</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r>
              <a:rPr lang="en-US" smtClean="0"/>
              <a:t>Lillian Carey           FLACS 2014</a:t>
            </a:r>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28E80666-FB37-4B36-9149-507F3B0178E3}" type="datetimeFigureOut">
              <a:rPr lang="en-US" smtClean="0"/>
              <a:pPr/>
              <a:t>3/7/14</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D7E63A33-8271-4DD0-9C48-789913D7C115}" type="slidenum">
              <a:rPr lang="en-US" smtClean="0"/>
              <a:pPr/>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42126A2F-AB29-1D40-B81A-8961F639EBDA}" type="datetime1">
              <a:rPr lang="en-US" smtClean="0"/>
              <a:pPr/>
              <a:t>3/7/14</a:t>
            </a:fld>
            <a:endParaRPr lang="en-US"/>
          </a:p>
        </p:txBody>
      </p:sp>
      <p:sp>
        <p:nvSpPr>
          <p:cNvPr id="6" name="Footer Placeholder 5"/>
          <p:cNvSpPr>
            <a:spLocks noGrp="1"/>
          </p:cNvSpPr>
          <p:nvPr>
            <p:ph type="ftr" sz="quarter" idx="11"/>
          </p:nvPr>
        </p:nvSpPr>
        <p:spPr/>
        <p:txBody>
          <a:bodyPr/>
          <a:lstStyle/>
          <a:p>
            <a:r>
              <a:rPr lang="en-US" smtClean="0"/>
              <a:t>Lillian Carey           FLACS 2014</a:t>
            </a:r>
            <a:endParaRPr lang="en-US"/>
          </a:p>
        </p:txBody>
      </p:sp>
      <p:sp>
        <p:nvSpPr>
          <p:cNvPr id="7" name="Slide Number Placeholder 6"/>
          <p:cNvSpPr>
            <a:spLocks noGrp="1"/>
          </p:cNvSpPr>
          <p:nvPr>
            <p:ph type="sldNum" sz="quarter" idx="12"/>
          </p:nvPr>
        </p:nvSpPr>
        <p:spPr/>
        <p:txBody>
          <a:bodyPr/>
          <a:lstStyle/>
          <a:p>
            <a:fld id="{D37F285E-0488-4201-A5E6-11A8B8846E5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7B2A255F-9DD9-3D46-A218-B2BB0FE5E25E}" type="datetime1">
              <a:rPr lang="en-US" smtClean="0"/>
              <a:pPr/>
              <a:t>3/7/14</a:t>
            </a:fld>
            <a:endParaRPr lang="en-US"/>
          </a:p>
        </p:txBody>
      </p:sp>
      <p:sp>
        <p:nvSpPr>
          <p:cNvPr id="8" name="Footer Placeholder 7"/>
          <p:cNvSpPr>
            <a:spLocks noGrp="1"/>
          </p:cNvSpPr>
          <p:nvPr>
            <p:ph type="ftr" sz="quarter" idx="11"/>
          </p:nvPr>
        </p:nvSpPr>
        <p:spPr/>
        <p:txBody>
          <a:bodyPr/>
          <a:lstStyle/>
          <a:p>
            <a:r>
              <a:rPr lang="en-US" smtClean="0"/>
              <a:t>Lillian Carey           FLACS 2014</a:t>
            </a:r>
            <a:endParaRPr lang="en-US"/>
          </a:p>
        </p:txBody>
      </p:sp>
      <p:sp>
        <p:nvSpPr>
          <p:cNvPr id="9" name="Slide Number Placeholder 8"/>
          <p:cNvSpPr>
            <a:spLocks noGrp="1"/>
          </p:cNvSpPr>
          <p:nvPr>
            <p:ph type="sldNum" sz="quarter" idx="12"/>
          </p:nvPr>
        </p:nvSpPr>
        <p:spPr/>
        <p:txBody>
          <a:bodyPr/>
          <a:lstStyle/>
          <a:p>
            <a:fld id="{D37F285E-0488-4201-A5E6-11A8B8846E54}" type="slidenum">
              <a:rPr lang="en-US" smtClean="0"/>
              <a:pPr/>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8633719D-62C4-0B43-8EAD-0E1F730E1381}" type="datetime1">
              <a:rPr lang="en-US" smtClean="0"/>
              <a:pPr/>
              <a:t>3/7/14</a:t>
            </a:fld>
            <a:endParaRPr lang="en-US"/>
          </a:p>
        </p:txBody>
      </p:sp>
      <p:sp>
        <p:nvSpPr>
          <p:cNvPr id="6" name="Footer Placeholder 5"/>
          <p:cNvSpPr>
            <a:spLocks noGrp="1"/>
          </p:cNvSpPr>
          <p:nvPr>
            <p:ph type="ftr" sz="quarter" idx="11"/>
          </p:nvPr>
        </p:nvSpPr>
        <p:spPr/>
        <p:txBody>
          <a:bodyPr/>
          <a:lstStyle/>
          <a:p>
            <a:r>
              <a:rPr lang="en-US" smtClean="0"/>
              <a:t>Lillian Carey           FLACS 2014</a:t>
            </a:r>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D37F285E-0488-4201-A5E6-11A8B8846E54}" type="slidenum">
              <a:rPr lang="en-US" smtClean="0"/>
              <a:pPr/>
              <a:t>‹#›</a:t>
            </a:fld>
            <a:endParaRPr lang="en-US"/>
          </a:p>
        </p:txBody>
      </p:sp>
    </p:spTree>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8633719D-62C4-0B43-8EAD-0E1F730E1381}" type="datetime1">
              <a:rPr lang="en-US" smtClean="0"/>
              <a:pPr/>
              <a:t>3/7/14</a:t>
            </a:fld>
            <a:endParaRPr lang="en-US"/>
          </a:p>
        </p:txBody>
      </p:sp>
      <p:sp>
        <p:nvSpPr>
          <p:cNvPr id="6" name="Footer Placeholder 5"/>
          <p:cNvSpPr>
            <a:spLocks noGrp="1"/>
          </p:cNvSpPr>
          <p:nvPr>
            <p:ph type="ftr" sz="quarter" idx="11"/>
          </p:nvPr>
        </p:nvSpPr>
        <p:spPr/>
        <p:txBody>
          <a:bodyPr/>
          <a:lstStyle/>
          <a:p>
            <a:r>
              <a:rPr lang="en-US" smtClean="0"/>
              <a:t>Lillian Carey           FLACS 2014</a:t>
            </a:r>
            <a:endParaRPr lang="en-US"/>
          </a:p>
        </p:txBody>
      </p:sp>
      <p:sp>
        <p:nvSpPr>
          <p:cNvPr id="7" name="Slide Number Placeholder 6"/>
          <p:cNvSpPr>
            <a:spLocks noGrp="1"/>
          </p:cNvSpPr>
          <p:nvPr>
            <p:ph type="sldNum" sz="quarter" idx="12"/>
          </p:nvPr>
        </p:nvSpPr>
        <p:spPr/>
        <p:txBody>
          <a:bodyPr/>
          <a:lstStyle/>
          <a:p>
            <a:fld id="{D37F285E-0488-4201-A5E6-11A8B8846E54}" type="slidenum">
              <a:rPr lang="en-US" smtClean="0"/>
              <a:pPr/>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hf sldNum="0" hd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8633719D-62C4-0B43-8EAD-0E1F730E1381}" type="datetime1">
              <a:rPr lang="en-US" smtClean="0"/>
              <a:pPr/>
              <a:t>3/7/14</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r>
              <a:rPr lang="en-US" smtClean="0"/>
              <a:t>Lillian Carey           FLACS 2014</a:t>
            </a:r>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D37F285E-0488-4201-A5E6-11A8B8846E5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325" r:id="rId1"/>
    <p:sldLayoutId id="2147484326" r:id="rId2"/>
    <p:sldLayoutId id="2147484327" r:id="rId3"/>
    <p:sldLayoutId id="2147484328" r:id="rId4"/>
    <p:sldLayoutId id="2147484329" r:id="rId5"/>
    <p:sldLayoutId id="2147484330" r:id="rId6"/>
    <p:sldLayoutId id="2147484331" r:id="rId7"/>
    <p:sldLayoutId id="2147484332" r:id="rId8"/>
    <p:sldLayoutId id="2147484333" r:id="rId9"/>
    <p:sldLayoutId id="2147484334" r:id="rId10"/>
    <p:sldLayoutId id="2147484335" r:id="rId11"/>
    <p:sldLayoutId id="2147484336" r:id="rId12"/>
    <p:sldLayoutId id="2147484337" r:id="rId13"/>
    <p:sldLayoutId id="2147484338" r:id="rId14"/>
    <p:sldLayoutId id="2147484339" r:id="rId15"/>
    <p:sldLayoutId id="2147484340" r:id="rId16"/>
    <p:sldLayoutId id="2147484341" r:id="rId17"/>
    <p:sldLayoutId id="2147484342" r:id="rId18"/>
    <p:sldLayoutId id="2147484343" r:id="rId19"/>
    <p:sldLayoutId id="2147484344" r:id="rId20"/>
  </p:sldLayoutIdLst>
  <p:hf sldNum="0" hdr="0" dt="0"/>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package" Target="../embeddings/Microsoft_Word_Document3.docx"/><Relationship Id="rId4" Type="http://schemas.openxmlformats.org/officeDocument/2006/relationships/image" Target="../media/image3.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package" Target="../embeddings/Microsoft_Word_Document4.docx"/><Relationship Id="rId4" Type="http://schemas.openxmlformats.org/officeDocument/2006/relationships/image" Target="../media/image4.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package" Target="../embeddings/Microsoft_Word_Document5.docx"/><Relationship Id="rId4" Type="http://schemas.openxmlformats.org/officeDocument/2006/relationships/image" Target="../media/image5.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package" Target="../embeddings/Microsoft_Word_Document6.docx"/><Relationship Id="rId4" Type="http://schemas.openxmlformats.org/officeDocument/2006/relationships/image" Target="../media/image6.emf"/><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package" Target="../embeddings/Microsoft_Word_Document7.docx"/><Relationship Id="rId4" Type="http://schemas.openxmlformats.org/officeDocument/2006/relationships/image" Target="../media/image12.e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package" Target="../embeddings/Microsoft_Word_Document8.docx"/><Relationship Id="rId4" Type="http://schemas.openxmlformats.org/officeDocument/2006/relationships/image" Target="../media/image13.emf"/><Relationship Id="rId1" Type="http://schemas.openxmlformats.org/officeDocument/2006/relationships/vmlDrawing" Target="../drawings/vmlDrawing8.vml"/><Relationship Id="rId2"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package" Target="../embeddings/Microsoft_Word_Document9.docx"/><Relationship Id="rId4" Type="http://schemas.openxmlformats.org/officeDocument/2006/relationships/image" Target="../media/image13.emf"/><Relationship Id="rId1" Type="http://schemas.openxmlformats.org/officeDocument/2006/relationships/vmlDrawing" Target="../drawings/vmlDrawing9.vml"/><Relationship Id="rId2"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package" Target="../embeddings/Microsoft_Word_Document10.docx"/><Relationship Id="rId4" Type="http://schemas.openxmlformats.org/officeDocument/2006/relationships/image" Target="../media/image13.emf"/><Relationship Id="rId1" Type="http://schemas.openxmlformats.org/officeDocument/2006/relationships/vmlDrawing" Target="../drawings/vmlDrawing10.vml"/><Relationship Id="rId2"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package" Target="../embeddings/Microsoft_Word_Document11.docx"/><Relationship Id="rId4" Type="http://schemas.openxmlformats.org/officeDocument/2006/relationships/image" Target="../media/image13.emf"/><Relationship Id="rId1" Type="http://schemas.openxmlformats.org/officeDocument/2006/relationships/vmlDrawing" Target="../drawings/vmlDrawing11.v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package" Target="../embeddings/Microsoft_Word_Document12.docx"/><Relationship Id="rId4" Type="http://schemas.openxmlformats.org/officeDocument/2006/relationships/image" Target="../media/image17.emf"/><Relationship Id="rId1" Type="http://schemas.openxmlformats.org/officeDocument/2006/relationships/vmlDrawing" Target="../drawings/vmlDrawing12.vml"/><Relationship Id="rId2"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package" Target="../embeddings/Microsoft_Word_Document13.docx"/><Relationship Id="rId4" Type="http://schemas.openxmlformats.org/officeDocument/2006/relationships/image" Target="../media/image18.emf"/><Relationship Id="rId1" Type="http://schemas.openxmlformats.org/officeDocument/2006/relationships/vmlDrawing" Target="../drawings/vmlDrawing13.vml"/><Relationship Id="rId2"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package" Target="../embeddings/Microsoft_Word_Document14.docx"/><Relationship Id="rId4" Type="http://schemas.openxmlformats.org/officeDocument/2006/relationships/image" Target="../media/image18.emf"/><Relationship Id="rId1" Type="http://schemas.openxmlformats.org/officeDocument/2006/relationships/vmlDrawing" Target="../drawings/vmlDrawing14.vml"/><Relationship Id="rId2"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package" Target="../embeddings/Microsoft_Word_Document15.docx"/><Relationship Id="rId4" Type="http://schemas.openxmlformats.org/officeDocument/2006/relationships/image" Target="../media/image18.emf"/><Relationship Id="rId1" Type="http://schemas.openxmlformats.org/officeDocument/2006/relationships/vmlDrawing" Target="../drawings/vmlDrawing15.vml"/><Relationship Id="rId2"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package" Target="../embeddings/Microsoft_Word_Document16.docx"/><Relationship Id="rId4" Type="http://schemas.openxmlformats.org/officeDocument/2006/relationships/image" Target="../media/image18.emf"/><Relationship Id="rId1" Type="http://schemas.openxmlformats.org/officeDocument/2006/relationships/vmlDrawing" Target="../drawings/vmlDrawing16.v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file://localhost/Volumes/USB20FD/CC%20&amp;%20the%20FLACS%20exam%20-%20March%202014%20Conference/CCSS%20for%20LOTE%20-%20Key%20Ideas%20for%20Literacy.docx" TargetMode="External"/></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1.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Word_Document2.docx"/><Relationship Id="rId4" Type="http://schemas.openxmlformats.org/officeDocument/2006/relationships/image" Target="../media/image2.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624668"/>
            <a:ext cx="8534400" cy="1090332"/>
          </a:xfrm>
        </p:spPr>
        <p:txBody>
          <a:bodyPr>
            <a:noAutofit/>
          </a:bodyPr>
          <a:lstStyle/>
          <a:p>
            <a:r>
              <a:rPr lang="en-US" sz="3200" dirty="0" smtClean="0"/>
              <a:t>Aligning Reading &amp; Writing Assessments to the Common Core:  FLACS to the rescue</a:t>
            </a:r>
            <a:endParaRPr lang="en-US" sz="3200" dirty="0"/>
          </a:p>
        </p:txBody>
      </p:sp>
      <p:sp>
        <p:nvSpPr>
          <p:cNvPr id="3" name="Subtitle 2"/>
          <p:cNvSpPr>
            <a:spLocks noGrp="1"/>
          </p:cNvSpPr>
          <p:nvPr>
            <p:ph type="subTitle" idx="1"/>
          </p:nvPr>
        </p:nvSpPr>
        <p:spPr>
          <a:xfrm>
            <a:off x="304800" y="5715000"/>
            <a:ext cx="8458200" cy="838200"/>
          </a:xfrm>
        </p:spPr>
        <p:txBody>
          <a:bodyPr>
            <a:noAutofit/>
          </a:bodyPr>
          <a:lstStyle/>
          <a:p>
            <a:r>
              <a:rPr lang="en-US" sz="2000" dirty="0" smtClean="0">
                <a:solidFill>
                  <a:schemeClr val="tx1"/>
                </a:solidFill>
              </a:rPr>
              <a:t>Candace Black</a:t>
            </a:r>
          </a:p>
          <a:p>
            <a:r>
              <a:rPr lang="en-US" sz="2000" dirty="0" smtClean="0">
                <a:solidFill>
                  <a:schemeClr val="tx1"/>
                </a:solidFill>
              </a:rPr>
              <a:t>2014 NYSAFLT Rochester Regional Conference</a:t>
            </a:r>
            <a:endParaRPr lang="en-US" sz="2000" dirty="0">
              <a:solidFill>
                <a:schemeClr val="tx1"/>
              </a:solidFill>
            </a:endParaRPr>
          </a:p>
        </p:txBody>
      </p:sp>
    </p:spTree>
    <p:extLst>
      <p:ext uri="{BB962C8B-B14F-4D97-AF65-F5344CB8AC3E}">
        <p14:creationId xmlns:p14="http://schemas.microsoft.com/office/powerpoint/2010/main" val="418227508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in the Common Core</a:t>
            </a:r>
            <a:endParaRPr lang="en-US" dirty="0"/>
          </a:p>
        </p:txBody>
      </p:sp>
      <p:sp>
        <p:nvSpPr>
          <p:cNvPr id="5" name="TextBox 4"/>
          <p:cNvSpPr txBox="1"/>
          <p:nvPr/>
        </p:nvSpPr>
        <p:spPr>
          <a:xfrm>
            <a:off x="4675543" y="3883363"/>
            <a:ext cx="184666" cy="369332"/>
          </a:xfrm>
          <a:prstGeom prst="rect">
            <a:avLst/>
          </a:prstGeom>
          <a:noFill/>
        </p:spPr>
        <p:txBody>
          <a:bodyPr wrap="none" rtlCol="0">
            <a:spAutoFit/>
          </a:bodyPr>
          <a:lstStyle/>
          <a:p>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1020962765"/>
              </p:ext>
            </p:extLst>
          </p:nvPr>
        </p:nvGraphicFramePr>
        <p:xfrm>
          <a:off x="533400" y="1293813"/>
          <a:ext cx="7383463" cy="2033587"/>
        </p:xfrm>
        <a:graphic>
          <a:graphicData uri="http://schemas.openxmlformats.org/presentationml/2006/ole">
            <mc:AlternateContent xmlns:mc="http://schemas.openxmlformats.org/markup-compatibility/2006">
              <mc:Choice xmlns:v="urn:schemas-microsoft-com:vml" Requires="v">
                <p:oleObj spid="_x0000_s7191" name="Document" r:id="rId3" imgW="6083300" imgH="1854200" progId="Word.Document.12">
                  <p:embed/>
                </p:oleObj>
              </mc:Choice>
              <mc:Fallback>
                <p:oleObj name="Document" r:id="rId3" imgW="6083300" imgH="1854200" progId="Word.Document.12">
                  <p:embed/>
                  <p:pic>
                    <p:nvPicPr>
                      <p:cNvPr id="0" name=""/>
                      <p:cNvPicPr/>
                      <p:nvPr/>
                    </p:nvPicPr>
                    <p:blipFill>
                      <a:blip r:embed="rId4"/>
                      <a:stretch>
                        <a:fillRect/>
                      </a:stretch>
                    </p:blipFill>
                    <p:spPr>
                      <a:xfrm>
                        <a:off x="533400" y="1293813"/>
                        <a:ext cx="7383463" cy="2033587"/>
                      </a:xfrm>
                      <a:prstGeom prst="rect">
                        <a:avLst/>
                      </a:prstGeom>
                    </p:spPr>
                  </p:pic>
                </p:oleObj>
              </mc:Fallback>
            </mc:AlternateContent>
          </a:graphicData>
        </a:graphic>
      </p:graphicFrame>
      <p:sp>
        <p:nvSpPr>
          <p:cNvPr id="4" name="Rectangle 3"/>
          <p:cNvSpPr/>
          <p:nvPr/>
        </p:nvSpPr>
        <p:spPr>
          <a:xfrm>
            <a:off x="533400" y="3200400"/>
            <a:ext cx="7848600" cy="2677656"/>
          </a:xfrm>
          <a:prstGeom prst="rect">
            <a:avLst/>
          </a:prstGeom>
        </p:spPr>
        <p:txBody>
          <a:bodyPr wrap="square">
            <a:spAutoFit/>
          </a:bodyPr>
          <a:lstStyle/>
          <a:p>
            <a:r>
              <a:rPr lang="en-US" sz="2800" dirty="0"/>
              <a:t>What does the article say about meals </a:t>
            </a:r>
            <a:r>
              <a:rPr lang="en-US" sz="2800" dirty="0" smtClean="0"/>
              <a:t>delivered to </a:t>
            </a:r>
            <a:r>
              <a:rPr lang="en-US" sz="2800" dirty="0"/>
              <a:t>the home in France?</a:t>
            </a:r>
          </a:p>
          <a:p>
            <a:r>
              <a:rPr lang="en-US" sz="2800" dirty="0"/>
              <a:t>(1) They are not available.</a:t>
            </a:r>
          </a:p>
          <a:p>
            <a:r>
              <a:rPr lang="en-US" sz="2800" dirty="0"/>
              <a:t>(2) They are not very popular.</a:t>
            </a:r>
          </a:p>
          <a:p>
            <a:r>
              <a:rPr lang="en-US" sz="2800" dirty="0"/>
              <a:t>(3) They are considered nutritious.</a:t>
            </a:r>
          </a:p>
          <a:p>
            <a:r>
              <a:rPr lang="en-US" sz="2800" dirty="0"/>
              <a:t>(4) They are imported from the United States.</a:t>
            </a:r>
          </a:p>
        </p:txBody>
      </p:sp>
    </p:spTree>
    <p:extLst>
      <p:ext uri="{BB962C8B-B14F-4D97-AF65-F5344CB8AC3E}">
        <p14:creationId xmlns:p14="http://schemas.microsoft.com/office/powerpoint/2010/main" val="7258954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in the Common Core</a:t>
            </a:r>
            <a:endParaRPr lang="en-US" dirty="0"/>
          </a:p>
        </p:txBody>
      </p:sp>
      <p:sp>
        <p:nvSpPr>
          <p:cNvPr id="5" name="TextBox 4"/>
          <p:cNvSpPr txBox="1"/>
          <p:nvPr/>
        </p:nvSpPr>
        <p:spPr>
          <a:xfrm>
            <a:off x="4675543" y="3883363"/>
            <a:ext cx="184666" cy="369332"/>
          </a:xfrm>
          <a:prstGeom prst="rect">
            <a:avLst/>
          </a:prstGeom>
          <a:noFill/>
        </p:spPr>
        <p:txBody>
          <a:bodyPr wrap="none" rtlCol="0">
            <a:spAutoFit/>
          </a:bodyPr>
          <a:lstStyle/>
          <a:p>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3348312188"/>
              </p:ext>
            </p:extLst>
          </p:nvPr>
        </p:nvGraphicFramePr>
        <p:xfrm>
          <a:off x="533400" y="1419225"/>
          <a:ext cx="7383463" cy="1782763"/>
        </p:xfrm>
        <a:graphic>
          <a:graphicData uri="http://schemas.openxmlformats.org/presentationml/2006/ole">
            <mc:AlternateContent xmlns:mc="http://schemas.openxmlformats.org/markup-compatibility/2006">
              <mc:Choice xmlns:v="urn:schemas-microsoft-com:vml" Requires="v">
                <p:oleObj spid="_x0000_s8215" name="Document" r:id="rId3" imgW="6083300" imgH="1625600" progId="Word.Document.12">
                  <p:embed/>
                </p:oleObj>
              </mc:Choice>
              <mc:Fallback>
                <p:oleObj name="Document" r:id="rId3" imgW="6083300" imgH="1625600" progId="Word.Document.12">
                  <p:embed/>
                  <p:pic>
                    <p:nvPicPr>
                      <p:cNvPr id="0" name=""/>
                      <p:cNvPicPr/>
                      <p:nvPr/>
                    </p:nvPicPr>
                    <p:blipFill>
                      <a:blip r:embed="rId4"/>
                      <a:stretch>
                        <a:fillRect/>
                      </a:stretch>
                    </p:blipFill>
                    <p:spPr>
                      <a:xfrm>
                        <a:off x="533400" y="1419225"/>
                        <a:ext cx="7383463" cy="1782763"/>
                      </a:xfrm>
                      <a:prstGeom prst="rect">
                        <a:avLst/>
                      </a:prstGeom>
                    </p:spPr>
                  </p:pic>
                </p:oleObj>
              </mc:Fallback>
            </mc:AlternateContent>
          </a:graphicData>
        </a:graphic>
      </p:graphicFrame>
      <p:sp>
        <p:nvSpPr>
          <p:cNvPr id="4" name="Rectangle 3"/>
          <p:cNvSpPr/>
          <p:nvPr/>
        </p:nvSpPr>
        <p:spPr>
          <a:xfrm>
            <a:off x="533400" y="3200400"/>
            <a:ext cx="8305800" cy="3293209"/>
          </a:xfrm>
          <a:prstGeom prst="rect">
            <a:avLst/>
          </a:prstGeom>
        </p:spPr>
        <p:txBody>
          <a:bodyPr wrap="square">
            <a:spAutoFit/>
          </a:bodyPr>
          <a:lstStyle/>
          <a:p>
            <a:pPr>
              <a:spcAft>
                <a:spcPts val="1200"/>
              </a:spcAft>
            </a:pPr>
            <a:r>
              <a:rPr lang="en-US" sz="2800" dirty="0"/>
              <a:t>According to this article, why did </a:t>
            </a:r>
            <a:r>
              <a:rPr lang="en-US" sz="2800" dirty="0" smtClean="0"/>
              <a:t>the Convention </a:t>
            </a:r>
            <a:r>
              <a:rPr lang="en-US" sz="2800" dirty="0"/>
              <a:t>adopt the metric system </a:t>
            </a:r>
            <a:r>
              <a:rPr lang="en-US" sz="2800" dirty="0" smtClean="0"/>
              <a:t>in France</a:t>
            </a:r>
            <a:r>
              <a:rPr lang="en-US" sz="2800" dirty="0"/>
              <a:t>?</a:t>
            </a:r>
          </a:p>
          <a:p>
            <a:pPr>
              <a:spcAft>
                <a:spcPts val="1200"/>
              </a:spcAft>
            </a:pPr>
            <a:r>
              <a:rPr lang="en-US" sz="2800" dirty="0"/>
              <a:t>(1) to accept a peace treaty</a:t>
            </a:r>
          </a:p>
          <a:p>
            <a:pPr>
              <a:spcAft>
                <a:spcPts val="1200"/>
              </a:spcAft>
            </a:pPr>
            <a:r>
              <a:rPr lang="en-US" sz="2800" dirty="0"/>
              <a:t>(2) to avoid confusion</a:t>
            </a:r>
          </a:p>
          <a:p>
            <a:pPr>
              <a:spcAft>
                <a:spcPts val="1200"/>
              </a:spcAft>
            </a:pPr>
            <a:r>
              <a:rPr lang="en-US" sz="2800" dirty="0"/>
              <a:t>(3) to help navigators</a:t>
            </a:r>
          </a:p>
          <a:p>
            <a:pPr>
              <a:spcAft>
                <a:spcPts val="1200"/>
              </a:spcAft>
            </a:pPr>
            <a:r>
              <a:rPr lang="en-US" sz="2800" dirty="0"/>
              <a:t>(4) to celebrate a national </a:t>
            </a:r>
            <a:r>
              <a:rPr lang="en-US" sz="2800" dirty="0" smtClean="0"/>
              <a:t>holiday</a:t>
            </a:r>
            <a:endParaRPr lang="en-US" sz="2800" dirty="0"/>
          </a:p>
        </p:txBody>
      </p:sp>
    </p:spTree>
    <p:extLst>
      <p:ext uri="{BB962C8B-B14F-4D97-AF65-F5344CB8AC3E}">
        <p14:creationId xmlns:p14="http://schemas.microsoft.com/office/powerpoint/2010/main" val="33966694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in the Common Core</a:t>
            </a:r>
            <a:endParaRPr lang="en-US" dirty="0"/>
          </a:p>
        </p:txBody>
      </p:sp>
      <p:sp>
        <p:nvSpPr>
          <p:cNvPr id="5" name="TextBox 4"/>
          <p:cNvSpPr txBox="1"/>
          <p:nvPr/>
        </p:nvSpPr>
        <p:spPr>
          <a:xfrm>
            <a:off x="4675543" y="3883363"/>
            <a:ext cx="184666" cy="369332"/>
          </a:xfrm>
          <a:prstGeom prst="rect">
            <a:avLst/>
          </a:prstGeom>
          <a:noFill/>
        </p:spPr>
        <p:txBody>
          <a:bodyPr wrap="none" rtlCol="0">
            <a:spAutoFit/>
          </a:bodyPr>
          <a:lstStyle/>
          <a:p>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2913501121"/>
              </p:ext>
            </p:extLst>
          </p:nvPr>
        </p:nvGraphicFramePr>
        <p:xfrm>
          <a:off x="533400" y="1419225"/>
          <a:ext cx="7383463" cy="1782763"/>
        </p:xfrm>
        <a:graphic>
          <a:graphicData uri="http://schemas.openxmlformats.org/presentationml/2006/ole">
            <mc:AlternateContent xmlns:mc="http://schemas.openxmlformats.org/markup-compatibility/2006">
              <mc:Choice xmlns:v="urn:schemas-microsoft-com:vml" Requires="v">
                <p:oleObj spid="_x0000_s9240" name="Document" r:id="rId3" imgW="6083300" imgH="1625600" progId="Word.Document.12">
                  <p:embed/>
                </p:oleObj>
              </mc:Choice>
              <mc:Fallback>
                <p:oleObj name="Document" r:id="rId3" imgW="6083300" imgH="1625600" progId="Word.Document.12">
                  <p:embed/>
                  <p:pic>
                    <p:nvPicPr>
                      <p:cNvPr id="0" name=""/>
                      <p:cNvPicPr/>
                      <p:nvPr/>
                    </p:nvPicPr>
                    <p:blipFill>
                      <a:blip r:embed="rId4"/>
                      <a:stretch>
                        <a:fillRect/>
                      </a:stretch>
                    </p:blipFill>
                    <p:spPr>
                      <a:xfrm>
                        <a:off x="533400" y="1419225"/>
                        <a:ext cx="7383463" cy="1782763"/>
                      </a:xfrm>
                      <a:prstGeom prst="rect">
                        <a:avLst/>
                      </a:prstGeom>
                    </p:spPr>
                  </p:pic>
                </p:oleObj>
              </mc:Fallback>
            </mc:AlternateContent>
          </a:graphicData>
        </a:graphic>
      </p:graphicFrame>
      <p:sp>
        <p:nvSpPr>
          <p:cNvPr id="4" name="Rectangle 3"/>
          <p:cNvSpPr/>
          <p:nvPr/>
        </p:nvSpPr>
        <p:spPr>
          <a:xfrm>
            <a:off x="533400" y="3200400"/>
            <a:ext cx="7848600" cy="523220"/>
          </a:xfrm>
          <a:prstGeom prst="rect">
            <a:avLst/>
          </a:prstGeom>
        </p:spPr>
        <p:txBody>
          <a:bodyPr wrap="square">
            <a:spAutoFit/>
          </a:bodyPr>
          <a:lstStyle/>
          <a:p>
            <a:endParaRPr lang="en-US" sz="2800" dirty="0"/>
          </a:p>
        </p:txBody>
      </p:sp>
      <p:sp>
        <p:nvSpPr>
          <p:cNvPr id="3" name="TextBox 2"/>
          <p:cNvSpPr txBox="1"/>
          <p:nvPr/>
        </p:nvSpPr>
        <p:spPr>
          <a:xfrm>
            <a:off x="7363060" y="4582736"/>
            <a:ext cx="184666" cy="369332"/>
          </a:xfrm>
          <a:prstGeom prst="rect">
            <a:avLst/>
          </a:prstGeom>
          <a:noFill/>
        </p:spPr>
        <p:txBody>
          <a:bodyPr wrap="none" rtlCol="0">
            <a:spAutoFit/>
          </a:bodyPr>
          <a:lstStyle/>
          <a:p>
            <a:endParaRPr lang="en-US" dirty="0"/>
          </a:p>
        </p:txBody>
      </p:sp>
      <p:sp>
        <p:nvSpPr>
          <p:cNvPr id="7" name="TextBox 6"/>
          <p:cNvSpPr txBox="1"/>
          <p:nvPr/>
        </p:nvSpPr>
        <p:spPr>
          <a:xfrm>
            <a:off x="533400" y="2971800"/>
            <a:ext cx="7391400" cy="984885"/>
          </a:xfrm>
          <a:prstGeom prst="rect">
            <a:avLst/>
          </a:prstGeom>
          <a:noFill/>
        </p:spPr>
        <p:txBody>
          <a:bodyPr wrap="square" rtlCol="0">
            <a:spAutoFit/>
          </a:bodyPr>
          <a:lstStyle/>
          <a:p>
            <a:r>
              <a:rPr lang="en-US" sz="4000" dirty="0" smtClean="0"/>
              <a:t>We don’t really do this…</a:t>
            </a:r>
            <a:endParaRPr lang="en-US" sz="4000" dirty="0"/>
          </a:p>
          <a:p>
            <a:endParaRPr lang="en-US" dirty="0"/>
          </a:p>
        </p:txBody>
      </p:sp>
      <p:sp>
        <p:nvSpPr>
          <p:cNvPr id="8" name="TextBox 7"/>
          <p:cNvSpPr txBox="1"/>
          <p:nvPr/>
        </p:nvSpPr>
        <p:spPr>
          <a:xfrm>
            <a:off x="6309746" y="2971800"/>
            <a:ext cx="1048284" cy="707886"/>
          </a:xfrm>
          <a:prstGeom prst="rect">
            <a:avLst/>
          </a:prstGeom>
          <a:noFill/>
        </p:spPr>
        <p:txBody>
          <a:bodyPr wrap="none" rtlCol="0">
            <a:spAutoFit/>
          </a:bodyPr>
          <a:lstStyle/>
          <a:p>
            <a:r>
              <a:rPr lang="en-US" sz="4000" b="1" dirty="0" smtClean="0">
                <a:solidFill>
                  <a:schemeClr val="tx2">
                    <a:lumMod val="75000"/>
                    <a:lumOff val="25000"/>
                  </a:schemeClr>
                </a:solidFill>
              </a:rPr>
              <a:t>yet</a:t>
            </a:r>
            <a:r>
              <a:rPr lang="en-US" sz="4000" dirty="0" smtClean="0">
                <a:solidFill>
                  <a:schemeClr val="tx2">
                    <a:lumMod val="75000"/>
                    <a:lumOff val="25000"/>
                  </a:schemeClr>
                </a:solidFill>
              </a:rPr>
              <a:t>.</a:t>
            </a:r>
            <a:endParaRPr lang="en-US" sz="4000" dirty="0">
              <a:solidFill>
                <a:schemeClr val="tx2">
                  <a:lumMod val="75000"/>
                  <a:lumOff val="25000"/>
                </a:schemeClr>
              </a:solidFill>
            </a:endParaRPr>
          </a:p>
        </p:txBody>
      </p:sp>
      <p:sp>
        <p:nvSpPr>
          <p:cNvPr id="9" name="Rectangle 8"/>
          <p:cNvSpPr/>
          <p:nvPr/>
        </p:nvSpPr>
        <p:spPr>
          <a:xfrm>
            <a:off x="609600" y="3810000"/>
            <a:ext cx="8077200" cy="2693045"/>
          </a:xfrm>
          <a:prstGeom prst="rect">
            <a:avLst/>
          </a:prstGeom>
        </p:spPr>
        <p:txBody>
          <a:bodyPr wrap="square">
            <a:spAutoFit/>
          </a:bodyPr>
          <a:lstStyle/>
          <a:p>
            <a:pPr>
              <a:spcAft>
                <a:spcPts val="600"/>
              </a:spcAft>
            </a:pPr>
            <a:r>
              <a:rPr lang="en-US" sz="2400" dirty="0"/>
              <a:t>Which statement about </a:t>
            </a:r>
            <a:r>
              <a:rPr lang="en-US" sz="2400" dirty="0" smtClean="0"/>
              <a:t>this product is supported </a:t>
            </a:r>
            <a:r>
              <a:rPr lang="en-US" sz="2400" dirty="0"/>
              <a:t>by </a:t>
            </a:r>
            <a:r>
              <a:rPr lang="en-US" sz="2400" dirty="0" smtClean="0"/>
              <a:t> </a:t>
            </a:r>
            <a:r>
              <a:rPr lang="en-US" sz="2400" b="1" dirty="0" smtClean="0">
                <a:solidFill>
                  <a:srgbClr val="75367A"/>
                </a:solidFill>
              </a:rPr>
              <a:t>both</a:t>
            </a:r>
            <a:r>
              <a:rPr lang="en-US" sz="2400" dirty="0" smtClean="0"/>
              <a:t> </a:t>
            </a:r>
            <a:r>
              <a:rPr lang="en-US" sz="2400" dirty="0" smtClean="0"/>
              <a:t>advertisements/passages?</a:t>
            </a:r>
            <a:endParaRPr lang="en-US" sz="2400" dirty="0"/>
          </a:p>
          <a:p>
            <a:pPr>
              <a:spcAft>
                <a:spcPts val="600"/>
              </a:spcAft>
            </a:pPr>
            <a:r>
              <a:rPr lang="en-US" sz="2400" dirty="0"/>
              <a:t>(1) It </a:t>
            </a:r>
            <a:r>
              <a:rPr lang="en-US" sz="2400" dirty="0" smtClean="0"/>
              <a:t>is very inexpensive.</a:t>
            </a:r>
            <a:endParaRPr lang="en-US" sz="2400" dirty="0"/>
          </a:p>
          <a:p>
            <a:pPr>
              <a:spcAft>
                <a:spcPts val="600"/>
              </a:spcAft>
            </a:pPr>
            <a:r>
              <a:rPr lang="en-US" sz="2400" dirty="0"/>
              <a:t>(2) It </a:t>
            </a:r>
            <a:r>
              <a:rPr lang="en-US" sz="2400" dirty="0" smtClean="0"/>
              <a:t>was invented by a teenager.</a:t>
            </a:r>
            <a:endParaRPr lang="en-US" sz="2400" dirty="0"/>
          </a:p>
          <a:p>
            <a:pPr>
              <a:spcAft>
                <a:spcPts val="600"/>
              </a:spcAft>
            </a:pPr>
            <a:r>
              <a:rPr lang="en-US" sz="2400" dirty="0"/>
              <a:t>(3) </a:t>
            </a:r>
            <a:r>
              <a:rPr lang="en-US" sz="2400" dirty="0" smtClean="0"/>
              <a:t>It can only be purchased online.</a:t>
            </a:r>
            <a:endParaRPr lang="en-US" sz="2400" dirty="0"/>
          </a:p>
          <a:p>
            <a:pPr>
              <a:spcAft>
                <a:spcPts val="600"/>
              </a:spcAft>
            </a:pPr>
            <a:r>
              <a:rPr lang="en-US" sz="2400" dirty="0"/>
              <a:t>(4) </a:t>
            </a:r>
            <a:r>
              <a:rPr lang="en-US" sz="2400" dirty="0" smtClean="0"/>
              <a:t>It has many different uses.</a:t>
            </a:r>
            <a:endParaRPr lang="en-US" sz="2400" dirty="0"/>
          </a:p>
        </p:txBody>
      </p:sp>
    </p:spTree>
    <p:extLst>
      <p:ext uri="{BB962C8B-B14F-4D97-AF65-F5344CB8AC3E}">
        <p14:creationId xmlns:p14="http://schemas.microsoft.com/office/powerpoint/2010/main" val="18478178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in the Common Core</a:t>
            </a:r>
            <a:endParaRPr lang="en-US" dirty="0"/>
          </a:p>
        </p:txBody>
      </p:sp>
      <p:sp>
        <p:nvSpPr>
          <p:cNvPr id="5" name="TextBox 4"/>
          <p:cNvSpPr txBox="1"/>
          <p:nvPr/>
        </p:nvSpPr>
        <p:spPr>
          <a:xfrm>
            <a:off x="4675543" y="3883363"/>
            <a:ext cx="184666" cy="369332"/>
          </a:xfrm>
          <a:prstGeom prst="rect">
            <a:avLst/>
          </a:prstGeom>
          <a:noFill/>
        </p:spPr>
        <p:txBody>
          <a:bodyPr wrap="none" rtlCol="0">
            <a:spAutoFit/>
          </a:bodyPr>
          <a:lstStyle/>
          <a:p>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809520834"/>
              </p:ext>
            </p:extLst>
          </p:nvPr>
        </p:nvGraphicFramePr>
        <p:xfrm>
          <a:off x="533400" y="1550988"/>
          <a:ext cx="7383463" cy="2182812"/>
        </p:xfrm>
        <a:graphic>
          <a:graphicData uri="http://schemas.openxmlformats.org/presentationml/2006/ole">
            <mc:AlternateContent xmlns:mc="http://schemas.openxmlformats.org/markup-compatibility/2006">
              <mc:Choice xmlns:v="urn:schemas-microsoft-com:vml" Requires="v">
                <p:oleObj spid="_x0000_s10261" name="Document" r:id="rId3" imgW="6083300" imgH="1384300" progId="Word.Document.12">
                  <p:embed/>
                </p:oleObj>
              </mc:Choice>
              <mc:Fallback>
                <p:oleObj name="Document" r:id="rId3" imgW="6083300" imgH="1384300" progId="Word.Document.12">
                  <p:embed/>
                  <p:pic>
                    <p:nvPicPr>
                      <p:cNvPr id="0" name=""/>
                      <p:cNvPicPr/>
                      <p:nvPr/>
                    </p:nvPicPr>
                    <p:blipFill>
                      <a:blip r:embed="rId4"/>
                      <a:stretch>
                        <a:fillRect/>
                      </a:stretch>
                    </p:blipFill>
                    <p:spPr>
                      <a:xfrm>
                        <a:off x="533400" y="1550988"/>
                        <a:ext cx="7383463" cy="2182812"/>
                      </a:xfrm>
                      <a:prstGeom prst="rect">
                        <a:avLst/>
                      </a:prstGeom>
                    </p:spPr>
                  </p:pic>
                </p:oleObj>
              </mc:Fallback>
            </mc:AlternateContent>
          </a:graphicData>
        </a:graphic>
      </p:graphicFrame>
      <p:sp>
        <p:nvSpPr>
          <p:cNvPr id="4" name="Rectangle 3"/>
          <p:cNvSpPr/>
          <p:nvPr/>
        </p:nvSpPr>
        <p:spPr>
          <a:xfrm>
            <a:off x="533400" y="3200400"/>
            <a:ext cx="7848600" cy="523220"/>
          </a:xfrm>
          <a:prstGeom prst="rect">
            <a:avLst/>
          </a:prstGeom>
        </p:spPr>
        <p:txBody>
          <a:bodyPr wrap="square">
            <a:spAutoFit/>
          </a:bodyPr>
          <a:lstStyle/>
          <a:p>
            <a:endParaRPr lang="en-US" sz="2800" dirty="0"/>
          </a:p>
        </p:txBody>
      </p:sp>
      <p:sp>
        <p:nvSpPr>
          <p:cNvPr id="3" name="TextBox 2"/>
          <p:cNvSpPr txBox="1"/>
          <p:nvPr/>
        </p:nvSpPr>
        <p:spPr>
          <a:xfrm>
            <a:off x="7363060" y="4582736"/>
            <a:ext cx="184666" cy="369332"/>
          </a:xfrm>
          <a:prstGeom prst="rect">
            <a:avLst/>
          </a:prstGeom>
          <a:noFill/>
        </p:spPr>
        <p:txBody>
          <a:bodyPr wrap="none" rtlCol="0">
            <a:spAutoFit/>
          </a:bodyPr>
          <a:lstStyle/>
          <a:p>
            <a:endParaRPr lang="en-US" dirty="0"/>
          </a:p>
        </p:txBody>
      </p:sp>
      <p:sp>
        <p:nvSpPr>
          <p:cNvPr id="7" name="TextBox 6"/>
          <p:cNvSpPr txBox="1"/>
          <p:nvPr/>
        </p:nvSpPr>
        <p:spPr>
          <a:xfrm>
            <a:off x="533400" y="3635514"/>
            <a:ext cx="8153400" cy="707886"/>
          </a:xfrm>
          <a:prstGeom prst="rect">
            <a:avLst/>
          </a:prstGeom>
          <a:noFill/>
        </p:spPr>
        <p:txBody>
          <a:bodyPr wrap="square" rtlCol="0">
            <a:spAutoFit/>
          </a:bodyPr>
          <a:lstStyle/>
          <a:p>
            <a:r>
              <a:rPr lang="en-US" sz="4000" dirty="0" smtClean="0"/>
              <a:t>We already do this, </a:t>
            </a:r>
            <a:endParaRPr lang="en-US" dirty="0"/>
          </a:p>
        </p:txBody>
      </p:sp>
      <p:sp>
        <p:nvSpPr>
          <p:cNvPr id="10" name="Rectangle 9"/>
          <p:cNvSpPr/>
          <p:nvPr/>
        </p:nvSpPr>
        <p:spPr>
          <a:xfrm>
            <a:off x="5105400" y="3639195"/>
            <a:ext cx="3562494" cy="707886"/>
          </a:xfrm>
          <a:prstGeom prst="rect">
            <a:avLst/>
          </a:prstGeom>
        </p:spPr>
        <p:txBody>
          <a:bodyPr wrap="none">
            <a:spAutoFit/>
          </a:bodyPr>
          <a:lstStyle/>
          <a:p>
            <a:r>
              <a:rPr lang="en-US" sz="4000" b="1" dirty="0">
                <a:solidFill>
                  <a:srgbClr val="75367A"/>
                </a:solidFill>
              </a:rPr>
              <a:t>by definition!</a:t>
            </a:r>
          </a:p>
        </p:txBody>
      </p:sp>
    </p:spTree>
    <p:extLst>
      <p:ext uri="{BB962C8B-B14F-4D97-AF65-F5344CB8AC3E}">
        <p14:creationId xmlns:p14="http://schemas.microsoft.com/office/powerpoint/2010/main" val="31113503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Small group work time</a:t>
            </a:r>
            <a:endParaRPr lang="en-US" b="1" u="sng" dirty="0"/>
          </a:p>
        </p:txBody>
      </p:sp>
      <p:sp>
        <p:nvSpPr>
          <p:cNvPr id="3" name="Content Placeholder 2"/>
          <p:cNvSpPr>
            <a:spLocks noGrp="1"/>
          </p:cNvSpPr>
          <p:nvPr>
            <p:ph idx="1"/>
          </p:nvPr>
        </p:nvSpPr>
        <p:spPr>
          <a:xfrm>
            <a:off x="498474" y="1447800"/>
            <a:ext cx="7556313" cy="4678363"/>
          </a:xfrm>
        </p:spPr>
        <p:txBody>
          <a:bodyPr>
            <a:normAutofit fontScale="92500" lnSpcReduction="20000"/>
          </a:bodyPr>
          <a:lstStyle/>
          <a:p>
            <a:pPr lvl="1" indent="-346075">
              <a:spcAft>
                <a:spcPts val="3000"/>
              </a:spcAft>
            </a:pPr>
            <a:r>
              <a:rPr lang="en-US" sz="3600" dirty="0" smtClean="0"/>
              <a:t>With a group of </a:t>
            </a:r>
            <a:r>
              <a:rPr lang="en-US" sz="3600" dirty="0" smtClean="0"/>
              <a:t>2-4 </a:t>
            </a:r>
            <a:r>
              <a:rPr lang="en-US" sz="3600" dirty="0" smtClean="0"/>
              <a:t>people around you, choose a </a:t>
            </a:r>
            <a:r>
              <a:rPr lang="en-US" sz="3600" dirty="0" smtClean="0"/>
              <a:t>reading from the packet:</a:t>
            </a:r>
            <a:endParaRPr lang="en-US" sz="3600" dirty="0" smtClean="0"/>
          </a:p>
          <a:p>
            <a:pPr lvl="2" indent="-346075">
              <a:spcAft>
                <a:spcPts val="3000"/>
              </a:spcAft>
            </a:pPr>
            <a:r>
              <a:rPr lang="en-US" sz="3600" dirty="0" smtClean="0"/>
              <a:t>Restaurant </a:t>
            </a:r>
            <a:r>
              <a:rPr lang="en-US" sz="3600" dirty="0" smtClean="0"/>
              <a:t>ad</a:t>
            </a:r>
            <a:endParaRPr lang="en-US" sz="3600" dirty="0" smtClean="0"/>
          </a:p>
          <a:p>
            <a:pPr lvl="2" indent="-346075">
              <a:spcAft>
                <a:spcPts val="3000"/>
              </a:spcAft>
            </a:pPr>
            <a:r>
              <a:rPr lang="en-US" sz="3600" dirty="0" smtClean="0"/>
              <a:t>Want ad – job posting</a:t>
            </a:r>
            <a:endParaRPr lang="en-US" sz="3600" dirty="0"/>
          </a:p>
          <a:p>
            <a:pPr lvl="1" indent="-346075">
              <a:spcAft>
                <a:spcPts val="3000"/>
              </a:spcAft>
            </a:pPr>
            <a:r>
              <a:rPr lang="en-US" sz="3600" dirty="0" smtClean="0"/>
              <a:t>Develop a common core-aligned question for your reading.</a:t>
            </a:r>
            <a:endParaRPr lang="en-US" sz="3600" dirty="0"/>
          </a:p>
          <a:p>
            <a:endParaRPr lang="en-US" dirty="0"/>
          </a:p>
        </p:txBody>
      </p:sp>
    </p:spTree>
    <p:extLst>
      <p:ext uri="{BB962C8B-B14F-4D97-AF65-F5344CB8AC3E}">
        <p14:creationId xmlns:p14="http://schemas.microsoft.com/office/powerpoint/2010/main" val="37964379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Large group share</a:t>
            </a:r>
            <a:endParaRPr lang="en-US" b="1" u="sng" dirty="0"/>
          </a:p>
        </p:txBody>
      </p:sp>
      <p:pic>
        <p:nvPicPr>
          <p:cNvPr id="5" name="Picture 4" descr="volunteers_i_do_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600" y="1524000"/>
            <a:ext cx="4635501" cy="4635501"/>
          </a:xfrm>
          <a:prstGeom prst="rect">
            <a:avLst/>
          </a:prstGeom>
        </p:spPr>
      </p:pic>
    </p:spTree>
    <p:extLst>
      <p:ext uri="{BB962C8B-B14F-4D97-AF65-F5344CB8AC3E}">
        <p14:creationId xmlns:p14="http://schemas.microsoft.com/office/powerpoint/2010/main" val="139939476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in the Common Core</a:t>
            </a:r>
            <a:endParaRPr lang="en-US" dirty="0"/>
          </a:p>
        </p:txBody>
      </p:sp>
      <p:sp>
        <p:nvSpPr>
          <p:cNvPr id="3" name="Content Placeholder 2"/>
          <p:cNvSpPr>
            <a:spLocks noGrp="1"/>
          </p:cNvSpPr>
          <p:nvPr>
            <p:ph idx="1"/>
          </p:nvPr>
        </p:nvSpPr>
        <p:spPr>
          <a:xfrm>
            <a:off x="498474" y="1447800"/>
            <a:ext cx="7556313" cy="5105400"/>
          </a:xfrm>
        </p:spPr>
        <p:txBody>
          <a:bodyPr>
            <a:normAutofit/>
          </a:bodyPr>
          <a:lstStyle/>
          <a:p>
            <a:pPr lvl="1"/>
            <a:r>
              <a:rPr lang="en-US" sz="3600" dirty="0"/>
              <a:t>There are 11 CCSS </a:t>
            </a:r>
            <a:r>
              <a:rPr lang="en-US" sz="3600" dirty="0" smtClean="0"/>
              <a:t>Writing standards</a:t>
            </a:r>
            <a:r>
              <a:rPr lang="en-US" sz="3600" dirty="0"/>
              <a:t>.  </a:t>
            </a:r>
            <a:endParaRPr lang="en-US" sz="3600" dirty="0" smtClean="0"/>
          </a:p>
          <a:p>
            <a:pPr lvl="1"/>
            <a:r>
              <a:rPr lang="en-US" sz="3600" dirty="0" smtClean="0"/>
              <a:t>We do many of these already…</a:t>
            </a:r>
          </a:p>
        </p:txBody>
      </p:sp>
      <p:sp>
        <p:nvSpPr>
          <p:cNvPr id="4" name="Rectangle 3"/>
          <p:cNvSpPr/>
          <p:nvPr/>
        </p:nvSpPr>
        <p:spPr>
          <a:xfrm>
            <a:off x="990600" y="3538478"/>
            <a:ext cx="7620000" cy="2862322"/>
          </a:xfrm>
          <a:prstGeom prst="rect">
            <a:avLst/>
          </a:prstGeom>
        </p:spPr>
        <p:txBody>
          <a:bodyPr wrap="square">
            <a:spAutoFit/>
          </a:bodyPr>
          <a:lstStyle/>
          <a:p>
            <a:pPr marL="0" lvl="2">
              <a:buNone/>
            </a:pPr>
            <a:r>
              <a:rPr lang="en-US" sz="3600" b="1" dirty="0">
                <a:solidFill>
                  <a:schemeClr val="tx2">
                    <a:lumMod val="75000"/>
                    <a:lumOff val="25000"/>
                  </a:schemeClr>
                </a:solidFill>
              </a:rPr>
              <a:t>W3</a:t>
            </a:r>
            <a:r>
              <a:rPr lang="en-US" sz="3600" dirty="0">
                <a:solidFill>
                  <a:schemeClr val="tx1">
                    <a:lumMod val="65000"/>
                    <a:lumOff val="35000"/>
                  </a:schemeClr>
                </a:solidFill>
              </a:rPr>
              <a:t> - Write narratives to develop </a:t>
            </a:r>
            <a:r>
              <a:rPr lang="en-US" sz="3600" b="1" dirty="0">
                <a:solidFill>
                  <a:srgbClr val="75367A"/>
                </a:solidFill>
              </a:rPr>
              <a:t>real or imagined experiences </a:t>
            </a:r>
            <a:r>
              <a:rPr lang="en-US" sz="3600" dirty="0">
                <a:solidFill>
                  <a:schemeClr val="tx1">
                    <a:lumMod val="65000"/>
                    <a:lumOff val="35000"/>
                  </a:schemeClr>
                </a:solidFill>
              </a:rPr>
              <a:t>or events using effective technique, well-chosen </a:t>
            </a:r>
            <a:r>
              <a:rPr lang="en-US" sz="3600" b="1" dirty="0">
                <a:solidFill>
                  <a:srgbClr val="75367A"/>
                </a:solidFill>
              </a:rPr>
              <a:t>details</a:t>
            </a:r>
            <a:r>
              <a:rPr lang="en-US" sz="3600" dirty="0">
                <a:solidFill>
                  <a:schemeClr val="tx1">
                    <a:lumMod val="65000"/>
                    <a:lumOff val="35000"/>
                  </a:schemeClr>
                </a:solidFill>
              </a:rPr>
              <a:t>, and </a:t>
            </a:r>
            <a:r>
              <a:rPr lang="en-US" sz="3600" b="1" dirty="0">
                <a:solidFill>
                  <a:srgbClr val="75367A"/>
                </a:solidFill>
              </a:rPr>
              <a:t>well-structured event sequences</a:t>
            </a:r>
            <a:r>
              <a:rPr lang="en-US" sz="3600" dirty="0">
                <a:solidFill>
                  <a:schemeClr val="tx1">
                    <a:lumMod val="65000"/>
                    <a:lumOff val="35000"/>
                  </a:schemeClr>
                </a:solidFill>
              </a:rPr>
              <a:t>.</a:t>
            </a:r>
          </a:p>
        </p:txBody>
      </p:sp>
    </p:spTree>
    <p:extLst>
      <p:ext uri="{BB962C8B-B14F-4D97-AF65-F5344CB8AC3E}">
        <p14:creationId xmlns:p14="http://schemas.microsoft.com/office/powerpoint/2010/main" val="16020132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in the Common Core</a:t>
            </a:r>
            <a:endParaRPr lang="en-US" dirty="0"/>
          </a:p>
        </p:txBody>
      </p:sp>
      <p:sp>
        <p:nvSpPr>
          <p:cNvPr id="3" name="Content Placeholder 2"/>
          <p:cNvSpPr>
            <a:spLocks noGrp="1"/>
          </p:cNvSpPr>
          <p:nvPr>
            <p:ph idx="1"/>
          </p:nvPr>
        </p:nvSpPr>
        <p:spPr>
          <a:xfrm>
            <a:off x="498474" y="1447800"/>
            <a:ext cx="7556313" cy="5105400"/>
          </a:xfrm>
        </p:spPr>
        <p:txBody>
          <a:bodyPr>
            <a:normAutofit/>
          </a:bodyPr>
          <a:lstStyle/>
          <a:p>
            <a:pPr lvl="1"/>
            <a:r>
              <a:rPr lang="en-US" sz="3600" dirty="0" smtClean="0"/>
              <a:t>Checkpoint A task (current)</a:t>
            </a:r>
          </a:p>
        </p:txBody>
      </p:sp>
      <p:pic>
        <p:nvPicPr>
          <p:cNvPr id="5" name="Picture 4"/>
          <p:cNvPicPr>
            <a:picLocks noChangeAspect="1"/>
          </p:cNvPicPr>
          <p:nvPr/>
        </p:nvPicPr>
        <p:blipFill>
          <a:blip r:embed="rId2"/>
          <a:stretch>
            <a:fillRect/>
          </a:stretch>
        </p:blipFill>
        <p:spPr>
          <a:xfrm>
            <a:off x="304800" y="2286000"/>
            <a:ext cx="8437807" cy="3352800"/>
          </a:xfrm>
          <a:prstGeom prst="rect">
            <a:avLst/>
          </a:prstGeom>
        </p:spPr>
      </p:pic>
    </p:spTree>
    <p:extLst>
      <p:ext uri="{BB962C8B-B14F-4D97-AF65-F5344CB8AC3E}">
        <p14:creationId xmlns:p14="http://schemas.microsoft.com/office/powerpoint/2010/main" val="326385627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in the Common Core</a:t>
            </a:r>
            <a:endParaRPr lang="en-US" dirty="0"/>
          </a:p>
        </p:txBody>
      </p:sp>
      <p:sp>
        <p:nvSpPr>
          <p:cNvPr id="3" name="Content Placeholder 2"/>
          <p:cNvSpPr>
            <a:spLocks noGrp="1"/>
          </p:cNvSpPr>
          <p:nvPr>
            <p:ph idx="1"/>
          </p:nvPr>
        </p:nvSpPr>
        <p:spPr>
          <a:xfrm>
            <a:off x="498474" y="1447800"/>
            <a:ext cx="7556313" cy="1981200"/>
          </a:xfrm>
        </p:spPr>
        <p:txBody>
          <a:bodyPr>
            <a:normAutofit/>
          </a:bodyPr>
          <a:lstStyle/>
          <a:p>
            <a:pPr lvl="1"/>
            <a:r>
              <a:rPr lang="en-US" sz="3600" dirty="0" smtClean="0"/>
              <a:t>Here’s the difference…</a:t>
            </a:r>
          </a:p>
        </p:txBody>
      </p:sp>
      <p:sp>
        <p:nvSpPr>
          <p:cNvPr id="4" name="Rectangle 3"/>
          <p:cNvSpPr/>
          <p:nvPr/>
        </p:nvSpPr>
        <p:spPr>
          <a:xfrm>
            <a:off x="533400" y="3429000"/>
            <a:ext cx="8382000" cy="2862322"/>
          </a:xfrm>
          <a:prstGeom prst="rect">
            <a:avLst/>
          </a:prstGeom>
        </p:spPr>
        <p:txBody>
          <a:bodyPr wrap="square">
            <a:spAutoFit/>
          </a:bodyPr>
          <a:lstStyle/>
          <a:p>
            <a:pPr lvl="1"/>
            <a:r>
              <a:rPr lang="en-US" sz="3600" b="1" dirty="0">
                <a:solidFill>
                  <a:schemeClr val="tx2">
                    <a:lumMod val="75000"/>
                    <a:lumOff val="25000"/>
                  </a:schemeClr>
                </a:solidFill>
              </a:rPr>
              <a:t>W1</a:t>
            </a:r>
            <a:r>
              <a:rPr lang="en-US" sz="3600" dirty="0">
                <a:solidFill>
                  <a:srgbClr val="595959"/>
                </a:solidFill>
              </a:rPr>
              <a:t> - Write arguments to support claims in an </a:t>
            </a:r>
            <a:r>
              <a:rPr lang="en-US" sz="3600" b="1" dirty="0">
                <a:solidFill>
                  <a:schemeClr val="tx2">
                    <a:lumMod val="75000"/>
                    <a:lumOff val="25000"/>
                  </a:schemeClr>
                </a:solidFill>
              </a:rPr>
              <a:t>analysis of substantive topics or texts </a:t>
            </a:r>
            <a:r>
              <a:rPr lang="en-US" sz="3600" dirty="0">
                <a:solidFill>
                  <a:srgbClr val="595959"/>
                </a:solidFill>
              </a:rPr>
              <a:t>using valid reasoning and relevant and sufficient </a:t>
            </a:r>
            <a:r>
              <a:rPr lang="en-US" sz="3600" b="1" dirty="0">
                <a:solidFill>
                  <a:srgbClr val="75367A"/>
                </a:solidFill>
              </a:rPr>
              <a:t>evidence</a:t>
            </a:r>
            <a:r>
              <a:rPr lang="en-US" sz="3600" dirty="0">
                <a:solidFill>
                  <a:srgbClr val="595959"/>
                </a:solidFill>
              </a:rPr>
              <a:t>.</a:t>
            </a:r>
          </a:p>
        </p:txBody>
      </p:sp>
      <p:sp>
        <p:nvSpPr>
          <p:cNvPr id="5" name="Rectangle 4"/>
          <p:cNvSpPr/>
          <p:nvPr/>
        </p:nvSpPr>
        <p:spPr>
          <a:xfrm>
            <a:off x="533400" y="2000071"/>
            <a:ext cx="7848600" cy="1200329"/>
          </a:xfrm>
          <a:prstGeom prst="rect">
            <a:avLst/>
          </a:prstGeom>
        </p:spPr>
        <p:txBody>
          <a:bodyPr wrap="square">
            <a:spAutoFit/>
          </a:bodyPr>
          <a:lstStyle/>
          <a:p>
            <a:pPr lvl="1"/>
            <a:r>
              <a:rPr lang="en-US" sz="3600" dirty="0" smtClean="0">
                <a:solidFill>
                  <a:schemeClr val="tx1">
                    <a:lumMod val="65000"/>
                    <a:lumOff val="35000"/>
                  </a:schemeClr>
                </a:solidFill>
              </a:rPr>
              <a:t>some of the </a:t>
            </a:r>
            <a:r>
              <a:rPr lang="en-US" sz="3600" dirty="0">
                <a:solidFill>
                  <a:schemeClr val="tx1">
                    <a:lumMod val="65000"/>
                    <a:lumOff val="35000"/>
                  </a:schemeClr>
                </a:solidFill>
              </a:rPr>
              <a:t>CCSS require writing tasks that are</a:t>
            </a:r>
            <a:r>
              <a:rPr lang="en-US" sz="3600" b="1" dirty="0">
                <a:solidFill>
                  <a:schemeClr val="tx1">
                    <a:lumMod val="65000"/>
                    <a:lumOff val="35000"/>
                  </a:schemeClr>
                </a:solidFill>
              </a:rPr>
              <a:t> </a:t>
            </a:r>
            <a:r>
              <a:rPr lang="en-US" sz="3600" b="1" dirty="0">
                <a:solidFill>
                  <a:srgbClr val="75367A"/>
                </a:solidFill>
              </a:rPr>
              <a:t>text-based.</a:t>
            </a:r>
          </a:p>
        </p:txBody>
      </p:sp>
    </p:spTree>
    <p:extLst>
      <p:ext uri="{BB962C8B-B14F-4D97-AF65-F5344CB8AC3E}">
        <p14:creationId xmlns:p14="http://schemas.microsoft.com/office/powerpoint/2010/main" val="8927339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in the Common Core</a:t>
            </a:r>
            <a:endParaRPr lang="en-US" dirty="0"/>
          </a:p>
        </p:txBody>
      </p:sp>
      <p:sp>
        <p:nvSpPr>
          <p:cNvPr id="4" name="Rectangle 3"/>
          <p:cNvSpPr/>
          <p:nvPr/>
        </p:nvSpPr>
        <p:spPr>
          <a:xfrm>
            <a:off x="381000" y="2057400"/>
            <a:ext cx="8382000" cy="3416320"/>
          </a:xfrm>
          <a:prstGeom prst="rect">
            <a:avLst/>
          </a:prstGeom>
        </p:spPr>
        <p:txBody>
          <a:bodyPr wrap="square">
            <a:spAutoFit/>
          </a:bodyPr>
          <a:lstStyle/>
          <a:p>
            <a:pPr marL="398463" lvl="2"/>
            <a:r>
              <a:rPr lang="en-US" sz="3600" b="1" dirty="0" smtClean="0">
                <a:solidFill>
                  <a:schemeClr val="tx2">
                    <a:lumMod val="75000"/>
                    <a:lumOff val="25000"/>
                  </a:schemeClr>
                </a:solidFill>
              </a:rPr>
              <a:t>W8</a:t>
            </a:r>
            <a:r>
              <a:rPr lang="en-US" sz="3600" dirty="0" smtClean="0">
                <a:solidFill>
                  <a:srgbClr val="595959"/>
                </a:solidFill>
              </a:rPr>
              <a:t> - </a:t>
            </a:r>
            <a:r>
              <a:rPr lang="en-US" sz="3600" b="1" dirty="0">
                <a:solidFill>
                  <a:srgbClr val="75367A"/>
                </a:solidFill>
              </a:rPr>
              <a:t>Gather relevant information from multiple print and digital sources</a:t>
            </a:r>
            <a:r>
              <a:rPr lang="en-US" sz="3600" dirty="0">
                <a:solidFill>
                  <a:srgbClr val="595959"/>
                </a:solidFill>
              </a:rPr>
              <a:t>, assess the credibility and accuracy of each source, and </a:t>
            </a:r>
            <a:r>
              <a:rPr lang="en-US" sz="3600" b="1" dirty="0">
                <a:solidFill>
                  <a:srgbClr val="75367A"/>
                </a:solidFill>
              </a:rPr>
              <a:t>integrate the information</a:t>
            </a:r>
            <a:r>
              <a:rPr lang="en-US" sz="3600" dirty="0">
                <a:solidFill>
                  <a:srgbClr val="595959"/>
                </a:solidFill>
              </a:rPr>
              <a:t> while avoiding plagiarism.</a:t>
            </a:r>
          </a:p>
        </p:txBody>
      </p:sp>
    </p:spTree>
    <p:extLst>
      <p:ext uri="{BB962C8B-B14F-4D97-AF65-F5344CB8AC3E}">
        <p14:creationId xmlns:p14="http://schemas.microsoft.com/office/powerpoint/2010/main" val="321462136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 – who are we? </a:t>
            </a:r>
            <a:endParaRPr lang="en-US" dirty="0"/>
          </a:p>
        </p:txBody>
      </p:sp>
      <p:sp>
        <p:nvSpPr>
          <p:cNvPr id="3" name="Content Placeholder 2"/>
          <p:cNvSpPr>
            <a:spLocks noGrp="1"/>
          </p:cNvSpPr>
          <p:nvPr>
            <p:ph idx="1"/>
          </p:nvPr>
        </p:nvSpPr>
        <p:spPr>
          <a:xfrm>
            <a:off x="228600" y="1295400"/>
            <a:ext cx="7883526" cy="5334000"/>
          </a:xfrm>
        </p:spPr>
        <p:txBody>
          <a:bodyPr>
            <a:noAutofit/>
          </a:bodyPr>
          <a:lstStyle/>
          <a:p>
            <a:pPr lvl="1"/>
            <a:r>
              <a:rPr lang="en-US" sz="2800" dirty="0" smtClean="0"/>
              <a:t>Level?</a:t>
            </a:r>
          </a:p>
          <a:p>
            <a:pPr lvl="2"/>
            <a:r>
              <a:rPr lang="en-US" sz="2800" dirty="0" smtClean="0"/>
              <a:t>Are </a:t>
            </a:r>
            <a:r>
              <a:rPr lang="en-US" sz="2800" dirty="0" smtClean="0"/>
              <a:t>you </a:t>
            </a:r>
            <a:r>
              <a:rPr lang="en-US" sz="2800" dirty="0"/>
              <a:t>a Checkpoint A </a:t>
            </a:r>
            <a:r>
              <a:rPr lang="en-US" sz="2800" dirty="0" smtClean="0"/>
              <a:t>teacher?</a:t>
            </a:r>
            <a:endParaRPr lang="en-US" sz="2800" dirty="0"/>
          </a:p>
          <a:p>
            <a:pPr lvl="2"/>
            <a:r>
              <a:rPr lang="en-US" sz="2800" dirty="0" smtClean="0"/>
              <a:t>Are you a </a:t>
            </a:r>
            <a:r>
              <a:rPr lang="en-US" sz="2800" dirty="0"/>
              <a:t>Checkpoint B </a:t>
            </a:r>
            <a:r>
              <a:rPr lang="en-US" sz="2800" dirty="0" smtClean="0"/>
              <a:t>teacher?</a:t>
            </a:r>
            <a:endParaRPr lang="en-US" sz="2800" dirty="0"/>
          </a:p>
          <a:p>
            <a:pPr lvl="1"/>
            <a:r>
              <a:rPr lang="en-US" sz="2800" dirty="0" smtClean="0"/>
              <a:t>Language?</a:t>
            </a:r>
          </a:p>
          <a:p>
            <a:pPr lvl="2"/>
            <a:r>
              <a:rPr lang="en-US" sz="2800" dirty="0" smtClean="0"/>
              <a:t>Are </a:t>
            </a:r>
            <a:r>
              <a:rPr lang="en-US" sz="2800" dirty="0" smtClean="0"/>
              <a:t>you a Spanish teacher?</a:t>
            </a:r>
          </a:p>
          <a:p>
            <a:pPr lvl="2"/>
            <a:r>
              <a:rPr lang="en-US" sz="2800" dirty="0" smtClean="0"/>
              <a:t>French</a:t>
            </a:r>
            <a:r>
              <a:rPr lang="en-US" sz="2800" dirty="0"/>
              <a:t>?</a:t>
            </a:r>
          </a:p>
          <a:p>
            <a:pPr lvl="2"/>
            <a:r>
              <a:rPr lang="en-US" sz="2800" dirty="0"/>
              <a:t>German?</a:t>
            </a:r>
          </a:p>
          <a:p>
            <a:pPr lvl="2"/>
            <a:r>
              <a:rPr lang="en-US" sz="2800" dirty="0" smtClean="0"/>
              <a:t>Italian</a:t>
            </a:r>
            <a:r>
              <a:rPr lang="en-US" sz="2800" dirty="0"/>
              <a:t>?</a:t>
            </a:r>
          </a:p>
          <a:p>
            <a:pPr lvl="2"/>
            <a:r>
              <a:rPr lang="en-US" sz="2800" dirty="0"/>
              <a:t>Latin?</a:t>
            </a:r>
          </a:p>
          <a:p>
            <a:pPr lvl="2"/>
            <a:r>
              <a:rPr lang="en-US" sz="2800" dirty="0"/>
              <a:t>Chinese</a:t>
            </a:r>
            <a:r>
              <a:rPr lang="en-US" sz="2800" dirty="0" smtClean="0"/>
              <a:t>? Arabic? Or other</a:t>
            </a:r>
            <a:r>
              <a:rPr lang="en-US" sz="2800" dirty="0" smtClean="0"/>
              <a:t>?</a:t>
            </a:r>
            <a:endParaRPr lang="en-US" sz="2800" dirty="0"/>
          </a:p>
        </p:txBody>
      </p:sp>
    </p:spTree>
    <p:extLst>
      <p:ext uri="{BB962C8B-B14F-4D97-AF65-F5344CB8AC3E}">
        <p14:creationId xmlns:p14="http://schemas.microsoft.com/office/powerpoint/2010/main" val="3804558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in the Common Core</a:t>
            </a:r>
            <a:endParaRPr lang="en-US" dirty="0"/>
          </a:p>
        </p:txBody>
      </p:sp>
      <p:sp>
        <p:nvSpPr>
          <p:cNvPr id="4" name="Rectangle 3"/>
          <p:cNvSpPr/>
          <p:nvPr/>
        </p:nvSpPr>
        <p:spPr>
          <a:xfrm>
            <a:off x="381000" y="2286000"/>
            <a:ext cx="8382000" cy="1754327"/>
          </a:xfrm>
          <a:prstGeom prst="rect">
            <a:avLst/>
          </a:prstGeom>
        </p:spPr>
        <p:txBody>
          <a:bodyPr wrap="square">
            <a:spAutoFit/>
          </a:bodyPr>
          <a:lstStyle/>
          <a:p>
            <a:pPr marL="509588" lvl="2"/>
            <a:r>
              <a:rPr lang="en-US" sz="3600" b="1" dirty="0" smtClean="0">
                <a:solidFill>
                  <a:schemeClr val="tx2">
                    <a:lumMod val="75000"/>
                    <a:lumOff val="25000"/>
                  </a:schemeClr>
                </a:solidFill>
              </a:rPr>
              <a:t>W9</a:t>
            </a:r>
            <a:r>
              <a:rPr lang="en-US" sz="3600" dirty="0" smtClean="0">
                <a:solidFill>
                  <a:srgbClr val="595959"/>
                </a:solidFill>
              </a:rPr>
              <a:t> </a:t>
            </a:r>
            <a:r>
              <a:rPr lang="en-US" sz="3600" dirty="0" smtClean="0">
                <a:solidFill>
                  <a:schemeClr val="tx1">
                    <a:lumMod val="65000"/>
                    <a:lumOff val="35000"/>
                  </a:schemeClr>
                </a:solidFill>
              </a:rPr>
              <a:t>- </a:t>
            </a:r>
            <a:r>
              <a:rPr lang="en-US" sz="3600" b="1" dirty="0" smtClean="0">
                <a:solidFill>
                  <a:srgbClr val="75367A"/>
                </a:solidFill>
              </a:rPr>
              <a:t>Draw </a:t>
            </a:r>
            <a:r>
              <a:rPr lang="en-US" sz="3600" b="1" dirty="0">
                <a:solidFill>
                  <a:srgbClr val="75367A"/>
                </a:solidFill>
              </a:rPr>
              <a:t>evidence </a:t>
            </a:r>
            <a:r>
              <a:rPr lang="en-US" sz="3600" dirty="0">
                <a:solidFill>
                  <a:schemeClr val="tx1">
                    <a:lumMod val="65000"/>
                    <a:lumOff val="35000"/>
                  </a:schemeClr>
                </a:solidFill>
              </a:rPr>
              <a:t>from literary or </a:t>
            </a:r>
            <a:r>
              <a:rPr lang="en-US" sz="3600" b="1" dirty="0">
                <a:solidFill>
                  <a:schemeClr val="tx2">
                    <a:lumMod val="75000"/>
                    <a:lumOff val="25000"/>
                  </a:schemeClr>
                </a:solidFill>
              </a:rPr>
              <a:t>informational texts </a:t>
            </a:r>
            <a:r>
              <a:rPr lang="en-US" sz="3600" dirty="0">
                <a:solidFill>
                  <a:schemeClr val="tx1">
                    <a:lumMod val="65000"/>
                    <a:lumOff val="35000"/>
                  </a:schemeClr>
                </a:solidFill>
              </a:rPr>
              <a:t>to support analysis, reflection, and research.</a:t>
            </a:r>
            <a:endParaRPr lang="en-US" sz="2400" dirty="0">
              <a:solidFill>
                <a:schemeClr val="tx1">
                  <a:lumMod val="65000"/>
                  <a:lumOff val="35000"/>
                </a:schemeClr>
              </a:solidFill>
            </a:endParaRPr>
          </a:p>
        </p:txBody>
      </p:sp>
    </p:spTree>
    <p:extLst>
      <p:ext uri="{BB962C8B-B14F-4D97-AF65-F5344CB8AC3E}">
        <p14:creationId xmlns:p14="http://schemas.microsoft.com/office/powerpoint/2010/main" val="156112220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in the Common Core</a:t>
            </a:r>
            <a:endParaRPr lang="en-US" dirty="0"/>
          </a:p>
        </p:txBody>
      </p:sp>
      <p:sp>
        <p:nvSpPr>
          <p:cNvPr id="3" name="Content Placeholder 2"/>
          <p:cNvSpPr>
            <a:spLocks noGrp="1"/>
          </p:cNvSpPr>
          <p:nvPr>
            <p:ph idx="1"/>
          </p:nvPr>
        </p:nvSpPr>
        <p:spPr>
          <a:xfrm>
            <a:off x="498474" y="1447800"/>
            <a:ext cx="7556313" cy="5105400"/>
          </a:xfrm>
        </p:spPr>
        <p:txBody>
          <a:bodyPr>
            <a:normAutofit/>
          </a:bodyPr>
          <a:lstStyle/>
          <a:p>
            <a:pPr lvl="1"/>
            <a:r>
              <a:rPr lang="en-US" sz="3600" dirty="0" smtClean="0"/>
              <a:t>So how will we prepare students for these new standards?</a:t>
            </a:r>
          </a:p>
          <a:p>
            <a:pPr lvl="1"/>
            <a:endParaRPr lang="en-US" sz="3600" dirty="0" smtClean="0"/>
          </a:p>
          <a:p>
            <a:pPr lvl="1"/>
            <a:r>
              <a:rPr lang="en-US" sz="3600" dirty="0" smtClean="0"/>
              <a:t>Let’s </a:t>
            </a:r>
            <a:r>
              <a:rPr lang="en-US" sz="3600" dirty="0" smtClean="0"/>
              <a:t>look at how we could use our standard LOTE readings (short or long passages) to incorporate CCSS standards into our writing assessments.</a:t>
            </a:r>
          </a:p>
          <a:p>
            <a:pPr lvl="1"/>
            <a:endParaRPr lang="en-US" sz="3600" dirty="0"/>
          </a:p>
          <a:p>
            <a:pPr lvl="2"/>
            <a:endParaRPr lang="en-US" sz="3600" dirty="0" smtClean="0"/>
          </a:p>
        </p:txBody>
      </p:sp>
    </p:spTree>
    <p:extLst>
      <p:ext uri="{BB962C8B-B14F-4D97-AF65-F5344CB8AC3E}">
        <p14:creationId xmlns:p14="http://schemas.microsoft.com/office/powerpoint/2010/main" val="39715685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A Writing</a:t>
            </a:r>
            <a:endParaRPr lang="en-US" dirty="0"/>
          </a:p>
        </p:txBody>
      </p:sp>
      <p:pic>
        <p:nvPicPr>
          <p:cNvPr id="4" name="Picture 3" descr="http://img1.2spaghi.it/ristoranti/img/big/ristorante-italo-s-braceria-birreria-20110406-221219.jpg"/>
          <p:cNvPicPr/>
          <p:nvPr/>
        </p:nvPicPr>
        <p:blipFill>
          <a:blip r:embed="rId2">
            <a:extLst>
              <a:ext uri="{28A0092B-C50C-407E-A947-70E740481C1C}">
                <a14:useLocalDpi xmlns:a14="http://schemas.microsoft.com/office/drawing/2010/main" val="0"/>
              </a:ext>
            </a:extLst>
          </a:blip>
          <a:srcRect/>
          <a:stretch>
            <a:fillRect/>
          </a:stretch>
        </p:blipFill>
        <p:spPr bwMode="auto">
          <a:xfrm>
            <a:off x="685800" y="1295400"/>
            <a:ext cx="3681511" cy="5324475"/>
          </a:xfrm>
          <a:prstGeom prst="rect">
            <a:avLst/>
          </a:prstGeom>
          <a:noFill/>
          <a:ln>
            <a:noFill/>
          </a:ln>
        </p:spPr>
      </p:pic>
      <p:pic>
        <p:nvPicPr>
          <p:cNvPr id="5" name="Picture 4" descr="http://polodigitaleblog.files.wordpress.com/2012/02/volantino-pizzeria.jpg"/>
          <p:cNvPicPr/>
          <p:nvPr/>
        </p:nvPicPr>
        <p:blipFill>
          <a:blip r:embed="rId3">
            <a:extLst>
              <a:ext uri="{28A0092B-C50C-407E-A947-70E740481C1C}">
                <a14:useLocalDpi xmlns:a14="http://schemas.microsoft.com/office/drawing/2010/main" val="0"/>
              </a:ext>
            </a:extLst>
          </a:blip>
          <a:srcRect/>
          <a:stretch>
            <a:fillRect/>
          </a:stretch>
        </p:blipFill>
        <p:spPr bwMode="auto">
          <a:xfrm>
            <a:off x="5562600" y="304800"/>
            <a:ext cx="2600131" cy="3352800"/>
          </a:xfrm>
          <a:prstGeom prst="rect">
            <a:avLst/>
          </a:prstGeom>
          <a:noFill/>
          <a:ln>
            <a:noFill/>
          </a:ln>
        </p:spPr>
      </p:pic>
      <p:pic>
        <p:nvPicPr>
          <p:cNvPr id="6" name="Picture 5" descr="http://media-cdn.tripadvisor.com/media/photo-s/03/e2/09/61/villa-ducale.jpg"/>
          <p:cNvPicPr/>
          <p:nvPr/>
        </p:nvPicPr>
        <p:blipFill>
          <a:blip r:embed="rId4">
            <a:extLst>
              <a:ext uri="{28A0092B-C50C-407E-A947-70E740481C1C}">
                <a14:useLocalDpi xmlns:a14="http://schemas.microsoft.com/office/drawing/2010/main" val="0"/>
              </a:ext>
            </a:extLst>
          </a:blip>
          <a:srcRect/>
          <a:stretch>
            <a:fillRect/>
          </a:stretch>
        </p:blipFill>
        <p:spPr bwMode="auto">
          <a:xfrm>
            <a:off x="4648200" y="3872132"/>
            <a:ext cx="4267200" cy="2757268"/>
          </a:xfrm>
          <a:prstGeom prst="rect">
            <a:avLst/>
          </a:prstGeom>
          <a:noFill/>
          <a:ln>
            <a:noFill/>
          </a:ln>
        </p:spPr>
      </p:pic>
    </p:spTree>
    <p:extLst>
      <p:ext uri="{BB962C8B-B14F-4D97-AF65-F5344CB8AC3E}">
        <p14:creationId xmlns:p14="http://schemas.microsoft.com/office/powerpoint/2010/main" val="263886612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A Writing (CCSS)</a:t>
            </a:r>
            <a:endParaRPr lang="en-US" dirty="0"/>
          </a:p>
        </p:txBody>
      </p:sp>
      <p:sp>
        <p:nvSpPr>
          <p:cNvPr id="7" name="Content Placeholder 5"/>
          <p:cNvSpPr>
            <a:spLocks noGrp="1"/>
          </p:cNvSpPr>
          <p:nvPr>
            <p:ph idx="4294967295"/>
          </p:nvPr>
        </p:nvSpPr>
        <p:spPr>
          <a:xfrm>
            <a:off x="609600" y="1371600"/>
            <a:ext cx="7162800" cy="3581400"/>
          </a:xfrm>
        </p:spPr>
        <p:txBody>
          <a:bodyPr>
            <a:noAutofit/>
          </a:bodyPr>
          <a:lstStyle/>
          <a:p>
            <a:pPr marL="0" indent="0">
              <a:spcBef>
                <a:spcPts val="600"/>
              </a:spcBef>
              <a:spcAft>
                <a:spcPts val="600"/>
              </a:spcAft>
              <a:buNone/>
            </a:pPr>
            <a:r>
              <a:rPr lang="en-US" sz="2800" dirty="0" smtClean="0"/>
              <a:t>You are planning a party for your brother’s 13</a:t>
            </a:r>
            <a:r>
              <a:rPr lang="en-US" sz="2800" baseline="30000" dirty="0" smtClean="0"/>
              <a:t>th</a:t>
            </a:r>
            <a:r>
              <a:rPr lang="en-US" sz="2800" dirty="0" smtClean="0"/>
              <a:t> birthday. Read the advertisements and write an </a:t>
            </a:r>
            <a:r>
              <a:rPr lang="en-US" sz="2800" b="1" dirty="0" smtClean="0">
                <a:solidFill>
                  <a:srgbClr val="75367A"/>
                </a:solidFill>
              </a:rPr>
              <a:t>e-mail </a:t>
            </a:r>
            <a:r>
              <a:rPr lang="en-US" sz="2800" dirty="0" smtClean="0"/>
              <a:t>to your friend discussing the location you would like to choose for the party.  </a:t>
            </a:r>
            <a:r>
              <a:rPr lang="en-US" sz="2800" b="1" dirty="0" smtClean="0">
                <a:solidFill>
                  <a:srgbClr val="75367A"/>
                </a:solidFill>
              </a:rPr>
              <a:t>Include:</a:t>
            </a:r>
            <a:r>
              <a:rPr lang="en-US" sz="2800" b="1" dirty="0" smtClean="0"/>
              <a:t> </a:t>
            </a:r>
          </a:p>
          <a:p>
            <a:pPr lvl="0">
              <a:spcBef>
                <a:spcPts val="600"/>
              </a:spcBef>
              <a:spcAft>
                <a:spcPts val="600"/>
              </a:spcAft>
            </a:pPr>
            <a:r>
              <a:rPr lang="en-US" sz="2800" dirty="0" smtClean="0"/>
              <a:t>The reasons for your selection</a:t>
            </a:r>
          </a:p>
          <a:p>
            <a:pPr lvl="0">
              <a:spcBef>
                <a:spcPts val="600"/>
              </a:spcBef>
              <a:spcAft>
                <a:spcPts val="600"/>
              </a:spcAft>
            </a:pPr>
            <a:r>
              <a:rPr lang="en-US" sz="2800" dirty="0" smtClean="0"/>
              <a:t>The kinds of foods you will be serving</a:t>
            </a:r>
            <a:endParaRPr lang="en-US" sz="2800" dirty="0"/>
          </a:p>
        </p:txBody>
      </p:sp>
      <p:sp>
        <p:nvSpPr>
          <p:cNvPr id="8" name="TextBox 7"/>
          <p:cNvSpPr txBox="1"/>
          <p:nvPr/>
        </p:nvSpPr>
        <p:spPr>
          <a:xfrm>
            <a:off x="914400" y="4953000"/>
            <a:ext cx="7848600" cy="1384995"/>
          </a:xfrm>
          <a:prstGeom prst="rect">
            <a:avLst/>
          </a:prstGeom>
          <a:noFill/>
        </p:spPr>
        <p:txBody>
          <a:bodyPr wrap="square" rtlCol="0">
            <a:spAutoFit/>
          </a:bodyPr>
          <a:lstStyle/>
          <a:p>
            <a:r>
              <a:rPr lang="en-US" sz="2800" b="1" i="1" dirty="0" smtClean="0">
                <a:solidFill>
                  <a:srgbClr val="00B050"/>
                </a:solidFill>
              </a:rPr>
              <a:t>Note that the student must read the passage and include information (this is no longer just suggested).</a:t>
            </a:r>
            <a:endParaRPr lang="en-US" sz="2800" b="1" i="1" dirty="0">
              <a:solidFill>
                <a:srgbClr val="00B050"/>
              </a:solidFill>
            </a:endParaRPr>
          </a:p>
        </p:txBody>
      </p:sp>
      <p:sp>
        <p:nvSpPr>
          <p:cNvPr id="9" name="TextBox 8"/>
          <p:cNvSpPr txBox="1"/>
          <p:nvPr/>
        </p:nvSpPr>
        <p:spPr>
          <a:xfrm>
            <a:off x="914400" y="4953000"/>
            <a:ext cx="8001000" cy="1384995"/>
          </a:xfrm>
          <a:prstGeom prst="rect">
            <a:avLst/>
          </a:prstGeom>
          <a:solidFill>
            <a:schemeClr val="bg1"/>
          </a:solidFill>
        </p:spPr>
        <p:txBody>
          <a:bodyPr wrap="square" rtlCol="0">
            <a:spAutoFit/>
          </a:bodyPr>
          <a:lstStyle/>
          <a:p>
            <a:r>
              <a:rPr lang="en-US" sz="2800" b="1" i="1" dirty="0" smtClean="0">
                <a:solidFill>
                  <a:srgbClr val="00B050"/>
                </a:solidFill>
              </a:rPr>
              <a:t>Note that the student must make an argument or offer an opinion AND justify it.</a:t>
            </a:r>
          </a:p>
          <a:p>
            <a:endParaRPr lang="en-US" sz="2800" b="1" i="1" dirty="0">
              <a:solidFill>
                <a:srgbClr val="00B050"/>
              </a:solidFill>
            </a:endParaRPr>
          </a:p>
        </p:txBody>
      </p:sp>
    </p:spTree>
    <p:extLst>
      <p:ext uri="{BB962C8B-B14F-4D97-AF65-F5344CB8AC3E}">
        <p14:creationId xmlns:p14="http://schemas.microsoft.com/office/powerpoint/2010/main" val="33791782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A Writing (CCSS)</a:t>
            </a:r>
            <a:endParaRPr lang="en-US" dirty="0"/>
          </a:p>
        </p:txBody>
      </p:sp>
      <p:sp>
        <p:nvSpPr>
          <p:cNvPr id="3" name="Content Placeholder 2"/>
          <p:cNvSpPr>
            <a:spLocks noGrp="1"/>
          </p:cNvSpPr>
          <p:nvPr>
            <p:ph idx="1"/>
          </p:nvPr>
        </p:nvSpPr>
        <p:spPr>
          <a:xfrm>
            <a:off x="498474" y="1371600"/>
            <a:ext cx="7556313" cy="4754563"/>
          </a:xfrm>
        </p:spPr>
        <p:txBody>
          <a:bodyPr>
            <a:normAutofit/>
          </a:bodyPr>
          <a:lstStyle/>
          <a:p>
            <a:r>
              <a:rPr lang="en-US" sz="2800" dirty="0" smtClean="0"/>
              <a:t>What would an ideal student text look like?</a:t>
            </a:r>
            <a:endParaRPr lang="en-US" sz="2800" dirty="0"/>
          </a:p>
        </p:txBody>
      </p:sp>
      <p:sp>
        <p:nvSpPr>
          <p:cNvPr id="5" name="Rectangle 4"/>
          <p:cNvSpPr/>
          <p:nvPr/>
        </p:nvSpPr>
        <p:spPr>
          <a:xfrm>
            <a:off x="914400" y="1981200"/>
            <a:ext cx="7086600" cy="4524315"/>
          </a:xfrm>
          <a:prstGeom prst="rect">
            <a:avLst/>
          </a:prstGeom>
        </p:spPr>
        <p:txBody>
          <a:bodyPr wrap="square">
            <a:spAutoFit/>
          </a:bodyPr>
          <a:lstStyle/>
          <a:p>
            <a:r>
              <a:rPr lang="it-IT" sz="2400" i="1" dirty="0" smtClean="0"/>
              <a:t>Cara </a:t>
            </a:r>
            <a:r>
              <a:rPr lang="it-IT" sz="2400" i="1" dirty="0"/>
              <a:t>Maria,</a:t>
            </a:r>
          </a:p>
          <a:p>
            <a:endParaRPr lang="it-IT" sz="2400" i="1" dirty="0" smtClean="0"/>
          </a:p>
          <a:p>
            <a:r>
              <a:rPr lang="it-IT" sz="2400" i="1" dirty="0" smtClean="0"/>
              <a:t>Domenica </a:t>
            </a:r>
            <a:r>
              <a:rPr lang="it-IT" sz="2400" i="1" dirty="0"/>
              <a:t>è il compleanno di mio fratello. </a:t>
            </a:r>
            <a:r>
              <a:rPr lang="it-IT" sz="2400" i="1" dirty="0" smtClean="0"/>
              <a:t> Io </a:t>
            </a:r>
            <a:r>
              <a:rPr lang="it-IT" sz="2400" i="1" dirty="0"/>
              <a:t>voglio avere la sua festa al ristorante “</a:t>
            </a:r>
            <a:r>
              <a:rPr lang="it-IT" sz="2400" i="1" dirty="0" err="1"/>
              <a:t>Italo’s</a:t>
            </a:r>
            <a:r>
              <a:rPr lang="it-IT" sz="2400" i="1" dirty="0"/>
              <a:t>”. </a:t>
            </a:r>
            <a:r>
              <a:rPr lang="it-IT" sz="2400" i="1" dirty="0" smtClean="0"/>
              <a:t> Loro </a:t>
            </a:r>
            <a:r>
              <a:rPr lang="it-IT" sz="2400" i="1" dirty="0"/>
              <a:t>servono la carne e a mio fratello piace molto la bistecca. </a:t>
            </a:r>
            <a:r>
              <a:rPr lang="it-IT" sz="2400" i="1" dirty="0" smtClean="0"/>
              <a:t> La </a:t>
            </a:r>
            <a:r>
              <a:rPr lang="it-IT" sz="2400" i="1" dirty="0"/>
              <a:t>domenica costa solo E 14.00 e possiamo mangiare molto. </a:t>
            </a:r>
            <a:r>
              <a:rPr lang="it-IT" sz="2400" i="1" dirty="0" smtClean="0"/>
              <a:t> Possiamo </a:t>
            </a:r>
            <a:r>
              <a:rPr lang="it-IT" sz="2400" i="1" dirty="0"/>
              <a:t>anche ballare! Questo posto è perfetto.  Io inviterò dieci dei suoi amici e ci divertiremo molto.  Vuoi venire?</a:t>
            </a:r>
          </a:p>
          <a:p>
            <a:r>
              <a:rPr lang="it-IT" sz="2400" i="1" dirty="0"/>
              <a:t>			</a:t>
            </a:r>
            <a:endParaRPr lang="it-IT" sz="2400" i="1" dirty="0" smtClean="0"/>
          </a:p>
          <a:p>
            <a:r>
              <a:rPr lang="it-IT" sz="2400" i="1" dirty="0"/>
              <a:t>	</a:t>
            </a:r>
            <a:r>
              <a:rPr lang="it-IT" sz="2400" i="1" dirty="0" smtClean="0"/>
              <a:t>				Tanti baci, 						Francesca</a:t>
            </a:r>
            <a:endParaRPr lang="it-IT" sz="2400" i="1" dirty="0"/>
          </a:p>
        </p:txBody>
      </p:sp>
      <p:grpSp>
        <p:nvGrpSpPr>
          <p:cNvPr id="26" name="Group 25"/>
          <p:cNvGrpSpPr/>
          <p:nvPr/>
        </p:nvGrpSpPr>
        <p:grpSpPr>
          <a:xfrm>
            <a:off x="952285" y="2057400"/>
            <a:ext cx="7658315" cy="1442301"/>
            <a:chOff x="952285" y="2057400"/>
            <a:chExt cx="7658315" cy="1442301"/>
          </a:xfrm>
        </p:grpSpPr>
        <p:sp>
          <p:nvSpPr>
            <p:cNvPr id="6" name="TextBox 5"/>
            <p:cNvSpPr txBox="1"/>
            <p:nvPr/>
          </p:nvSpPr>
          <p:spPr>
            <a:xfrm>
              <a:off x="4191000" y="2057400"/>
              <a:ext cx="4419600" cy="523220"/>
            </a:xfrm>
            <a:prstGeom prst="rect">
              <a:avLst/>
            </a:prstGeom>
            <a:noFill/>
          </p:spPr>
          <p:txBody>
            <a:bodyPr wrap="square" rtlCol="0">
              <a:spAutoFit/>
            </a:bodyPr>
            <a:lstStyle/>
            <a:p>
              <a:r>
                <a:rPr lang="en-US" sz="2800" b="1" i="1" dirty="0" smtClean="0">
                  <a:solidFill>
                    <a:srgbClr val="00B050"/>
                  </a:solidFill>
                </a:rPr>
                <a:t>Student offers opinion.</a:t>
              </a:r>
              <a:endParaRPr lang="en-US" sz="2800" b="1" i="1" dirty="0">
                <a:solidFill>
                  <a:srgbClr val="00B050"/>
                </a:solidFill>
              </a:endParaRPr>
            </a:p>
          </p:txBody>
        </p:sp>
        <p:grpSp>
          <p:nvGrpSpPr>
            <p:cNvPr id="8" name="Group 7"/>
            <p:cNvGrpSpPr/>
            <p:nvPr/>
          </p:nvGrpSpPr>
          <p:grpSpPr>
            <a:xfrm>
              <a:off x="952285" y="3118701"/>
              <a:ext cx="6134315" cy="381000"/>
              <a:chOff x="457200" y="1752600"/>
              <a:chExt cx="6134315" cy="381000"/>
            </a:xfrm>
          </p:grpSpPr>
          <p:cxnSp>
            <p:nvCxnSpPr>
              <p:cNvPr id="9" name="Straight Connector 8"/>
              <p:cNvCxnSpPr/>
              <p:nvPr/>
            </p:nvCxnSpPr>
            <p:spPr>
              <a:xfrm>
                <a:off x="6210515" y="1752600"/>
                <a:ext cx="381000"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57200" y="2133600"/>
                <a:ext cx="6058115"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grpSp>
      </p:grpSp>
      <p:grpSp>
        <p:nvGrpSpPr>
          <p:cNvPr id="30" name="Group 29"/>
          <p:cNvGrpSpPr/>
          <p:nvPr/>
        </p:nvGrpSpPr>
        <p:grpSpPr>
          <a:xfrm>
            <a:off x="76200" y="3505200"/>
            <a:ext cx="7848600" cy="2504420"/>
            <a:chOff x="76200" y="3505200"/>
            <a:chExt cx="7848600" cy="2504420"/>
          </a:xfrm>
        </p:grpSpPr>
        <p:sp>
          <p:nvSpPr>
            <p:cNvPr id="7" name="TextBox 6"/>
            <p:cNvSpPr txBox="1"/>
            <p:nvPr/>
          </p:nvSpPr>
          <p:spPr>
            <a:xfrm>
              <a:off x="76200" y="5486400"/>
              <a:ext cx="4768516" cy="523220"/>
            </a:xfrm>
            <a:prstGeom prst="rect">
              <a:avLst/>
            </a:prstGeom>
            <a:noFill/>
          </p:spPr>
          <p:txBody>
            <a:bodyPr wrap="square" rtlCol="0">
              <a:spAutoFit/>
            </a:bodyPr>
            <a:lstStyle/>
            <a:p>
              <a:pPr algn="r"/>
              <a:r>
                <a:rPr lang="en-US" sz="2800" b="1" i="1" dirty="0" smtClean="0">
                  <a:solidFill>
                    <a:srgbClr val="00B0F0"/>
                  </a:solidFill>
                </a:rPr>
                <a:t>Student justifies opinion.</a:t>
              </a:r>
              <a:endParaRPr lang="en-US" sz="2800" b="1" i="1" dirty="0">
                <a:solidFill>
                  <a:srgbClr val="00B0F0"/>
                </a:solidFill>
              </a:endParaRPr>
            </a:p>
          </p:txBody>
        </p:sp>
        <p:grpSp>
          <p:nvGrpSpPr>
            <p:cNvPr id="11" name="Group 10"/>
            <p:cNvGrpSpPr/>
            <p:nvPr/>
          </p:nvGrpSpPr>
          <p:grpSpPr>
            <a:xfrm>
              <a:off x="952285" y="3505200"/>
              <a:ext cx="6972515" cy="375501"/>
              <a:chOff x="457200" y="2139099"/>
              <a:chExt cx="6972515" cy="375501"/>
            </a:xfrm>
          </p:grpSpPr>
          <p:cxnSp>
            <p:nvCxnSpPr>
              <p:cNvPr id="12" name="Straight Connector 11"/>
              <p:cNvCxnSpPr/>
              <p:nvPr/>
            </p:nvCxnSpPr>
            <p:spPr>
              <a:xfrm>
                <a:off x="6820115" y="2139099"/>
                <a:ext cx="609600" cy="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57200" y="2514600"/>
                <a:ext cx="6439115" cy="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grpSp>
        <p:cxnSp>
          <p:nvCxnSpPr>
            <p:cNvPr id="16" name="Straight Connector 15"/>
            <p:cNvCxnSpPr/>
            <p:nvPr/>
          </p:nvCxnSpPr>
          <p:spPr>
            <a:xfrm>
              <a:off x="952285" y="4220851"/>
              <a:ext cx="5905715" cy="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952285" y="4572000"/>
              <a:ext cx="5905715" cy="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990600" y="4953000"/>
              <a:ext cx="990600" cy="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32" name="Group 31"/>
          <p:cNvGrpSpPr/>
          <p:nvPr/>
        </p:nvGrpSpPr>
        <p:grpSpPr>
          <a:xfrm>
            <a:off x="586836" y="1828800"/>
            <a:ext cx="8404764" cy="4724400"/>
            <a:chOff x="586836" y="1828800"/>
            <a:chExt cx="8404764" cy="4724400"/>
          </a:xfrm>
        </p:grpSpPr>
        <p:sp>
          <p:nvSpPr>
            <p:cNvPr id="28" name="Oval 27"/>
            <p:cNvSpPr/>
            <p:nvPr/>
          </p:nvSpPr>
          <p:spPr>
            <a:xfrm>
              <a:off x="586836" y="1828800"/>
              <a:ext cx="2384964" cy="838200"/>
            </a:xfrm>
            <a:prstGeom prst="ellipse">
              <a:avLst/>
            </a:prstGeom>
            <a:noFill/>
            <a:ln w="635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Oval 28"/>
            <p:cNvSpPr/>
            <p:nvPr/>
          </p:nvSpPr>
          <p:spPr>
            <a:xfrm>
              <a:off x="5024746" y="5562600"/>
              <a:ext cx="2424545" cy="990600"/>
            </a:xfrm>
            <a:prstGeom prst="ellipse">
              <a:avLst/>
            </a:prstGeom>
            <a:noFill/>
            <a:ln w="635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TextBox 30"/>
            <p:cNvSpPr txBox="1"/>
            <p:nvPr/>
          </p:nvSpPr>
          <p:spPr>
            <a:xfrm>
              <a:off x="3276600" y="1905000"/>
              <a:ext cx="5715000" cy="830997"/>
            </a:xfrm>
            <a:prstGeom prst="rect">
              <a:avLst/>
            </a:prstGeom>
            <a:solidFill>
              <a:schemeClr val="bg1"/>
            </a:solidFill>
          </p:spPr>
          <p:txBody>
            <a:bodyPr wrap="square" rtlCol="0">
              <a:spAutoFit/>
            </a:bodyPr>
            <a:lstStyle/>
            <a:p>
              <a:r>
                <a:rPr lang="en-US" sz="2400" b="1" i="1" dirty="0" smtClean="0">
                  <a:solidFill>
                    <a:srgbClr val="FF0000"/>
                  </a:solidFill>
                </a:rPr>
                <a:t>Student uses conventions appropriate to the text type chosen.</a:t>
              </a:r>
              <a:endParaRPr lang="en-US" sz="2400" b="1" i="1" dirty="0">
                <a:solidFill>
                  <a:srgbClr val="FF0000"/>
                </a:solidFill>
              </a:endParaRPr>
            </a:p>
          </p:txBody>
        </p:sp>
      </p:grpSp>
    </p:spTree>
    <p:extLst>
      <p:ext uri="{BB962C8B-B14F-4D97-AF65-F5344CB8AC3E}">
        <p14:creationId xmlns:p14="http://schemas.microsoft.com/office/powerpoint/2010/main" val="34015994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New Checkpoint A Rubric</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2948536922"/>
              </p:ext>
            </p:extLst>
          </p:nvPr>
        </p:nvGraphicFramePr>
        <p:xfrm>
          <a:off x="502920" y="1295400"/>
          <a:ext cx="7726680" cy="4876800"/>
        </p:xfrm>
        <a:graphic>
          <a:graphicData uri="http://schemas.openxmlformats.org/presentationml/2006/ole">
            <mc:AlternateContent xmlns:mc="http://schemas.openxmlformats.org/markup-compatibility/2006">
              <mc:Choice xmlns:v="urn:schemas-microsoft-com:vml" Requires="v">
                <p:oleObj spid="_x0000_s2079" name="Document" r:id="rId3" imgW="9296400" imgH="5867400" progId="Word.Document.12">
                  <p:embed/>
                </p:oleObj>
              </mc:Choice>
              <mc:Fallback>
                <p:oleObj name="Document" r:id="rId3" imgW="9296400" imgH="5867400" progId="Word.Document.12">
                  <p:embed/>
                  <p:pic>
                    <p:nvPicPr>
                      <p:cNvPr id="0" name=""/>
                      <p:cNvPicPr/>
                      <p:nvPr/>
                    </p:nvPicPr>
                    <p:blipFill>
                      <a:blip r:embed="rId4"/>
                      <a:stretch>
                        <a:fillRect/>
                      </a:stretch>
                    </p:blipFill>
                    <p:spPr>
                      <a:xfrm>
                        <a:off x="502920" y="1295400"/>
                        <a:ext cx="7726680" cy="4876800"/>
                      </a:xfrm>
                      <a:prstGeom prst="rect">
                        <a:avLst/>
                      </a:prstGeom>
                    </p:spPr>
                  </p:pic>
                </p:oleObj>
              </mc:Fallback>
            </mc:AlternateContent>
          </a:graphicData>
        </a:graphic>
      </p:graphicFrame>
    </p:spTree>
    <p:extLst>
      <p:ext uri="{BB962C8B-B14F-4D97-AF65-F5344CB8AC3E}">
        <p14:creationId xmlns:p14="http://schemas.microsoft.com/office/powerpoint/2010/main" val="82883913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New Checkpoint A Rubric</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2844345695"/>
              </p:ext>
            </p:extLst>
          </p:nvPr>
        </p:nvGraphicFramePr>
        <p:xfrm>
          <a:off x="304800" y="1143000"/>
          <a:ext cx="7848600" cy="2133600"/>
        </p:xfrm>
        <a:graphic>
          <a:graphicData uri="http://schemas.openxmlformats.org/presentationml/2006/ole">
            <mc:AlternateContent xmlns:mc="http://schemas.openxmlformats.org/markup-compatibility/2006">
              <mc:Choice xmlns:v="urn:schemas-microsoft-com:vml" Requires="v">
                <p:oleObj spid="_x0000_s12303" name="Document" r:id="rId3" imgW="9296400" imgH="1866900" progId="Word.Document.12">
                  <p:embed/>
                </p:oleObj>
              </mc:Choice>
              <mc:Fallback>
                <p:oleObj name="Document" r:id="rId3" imgW="9296400" imgH="1866900" progId="Word.Document.12">
                  <p:embed/>
                  <p:pic>
                    <p:nvPicPr>
                      <p:cNvPr id="0" name=""/>
                      <p:cNvPicPr/>
                      <p:nvPr/>
                    </p:nvPicPr>
                    <p:blipFill>
                      <a:blip r:embed="rId4"/>
                      <a:stretch>
                        <a:fillRect/>
                      </a:stretch>
                    </p:blipFill>
                    <p:spPr>
                      <a:xfrm>
                        <a:off x="304800" y="1143000"/>
                        <a:ext cx="7848600" cy="2133600"/>
                      </a:xfrm>
                      <a:prstGeom prst="rect">
                        <a:avLst/>
                      </a:prstGeom>
                    </p:spPr>
                  </p:pic>
                </p:oleObj>
              </mc:Fallback>
            </mc:AlternateContent>
          </a:graphicData>
        </a:graphic>
      </p:graphicFrame>
      <p:sp>
        <p:nvSpPr>
          <p:cNvPr id="2" name="TextBox 1"/>
          <p:cNvSpPr txBox="1"/>
          <p:nvPr/>
        </p:nvSpPr>
        <p:spPr>
          <a:xfrm>
            <a:off x="1295400" y="3449042"/>
            <a:ext cx="6629400" cy="3180358"/>
          </a:xfrm>
          <a:prstGeom prst="rect">
            <a:avLst/>
          </a:prstGeom>
          <a:solidFill>
            <a:schemeClr val="accent5">
              <a:lumMod val="40000"/>
              <a:lumOff val="60000"/>
            </a:schemeClr>
          </a:solidFill>
          <a:ln w="101600">
            <a:solidFill>
              <a:schemeClr val="accent5">
                <a:lumMod val="75000"/>
              </a:schemeClr>
            </a:solidFill>
          </a:ln>
        </p:spPr>
        <p:txBody>
          <a:bodyPr wrap="square" rtlCol="0">
            <a:spAutoFit/>
          </a:bodyPr>
          <a:lstStyle/>
          <a:p>
            <a:pPr marL="165100">
              <a:lnSpc>
                <a:spcPct val="120000"/>
              </a:lnSpc>
            </a:pPr>
            <a:r>
              <a:rPr lang="en-US" sz="2800" dirty="0"/>
              <a:t>Satisfies the task, connects all ideas to task/purpose, refers to and incorporates many supporting details from source(s), and exhibits a logical and coherent sequence of ideas throughout. </a:t>
            </a:r>
          </a:p>
        </p:txBody>
      </p:sp>
      <p:grpSp>
        <p:nvGrpSpPr>
          <p:cNvPr id="13" name="Group 12"/>
          <p:cNvGrpSpPr/>
          <p:nvPr/>
        </p:nvGrpSpPr>
        <p:grpSpPr>
          <a:xfrm>
            <a:off x="1524000" y="5031678"/>
            <a:ext cx="6118764" cy="507754"/>
            <a:chOff x="1524000" y="4783036"/>
            <a:chExt cx="6118764" cy="507754"/>
          </a:xfrm>
        </p:grpSpPr>
        <p:cxnSp>
          <p:nvCxnSpPr>
            <p:cNvPr id="5" name="Straight Connector 4"/>
            <p:cNvCxnSpPr/>
            <p:nvPr/>
          </p:nvCxnSpPr>
          <p:spPr>
            <a:xfrm>
              <a:off x="1524000" y="4783036"/>
              <a:ext cx="6118764"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524000" y="5290790"/>
              <a:ext cx="2286000"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grpSp>
      <p:cxnSp>
        <p:nvCxnSpPr>
          <p:cNvPr id="15" name="Straight Arrow Connector 14"/>
          <p:cNvCxnSpPr/>
          <p:nvPr/>
        </p:nvCxnSpPr>
        <p:spPr>
          <a:xfrm>
            <a:off x="2590800" y="2819400"/>
            <a:ext cx="457200" cy="609600"/>
          </a:xfrm>
          <a:prstGeom prst="straightConnector1">
            <a:avLst/>
          </a:prstGeom>
          <a:ln w="76200">
            <a:solidFill>
              <a:schemeClr val="accent5">
                <a:lumMod val="75000"/>
              </a:schemeClr>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022927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New Checkpoint A Rubric</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776778965"/>
              </p:ext>
            </p:extLst>
          </p:nvPr>
        </p:nvGraphicFramePr>
        <p:xfrm>
          <a:off x="304800" y="1143000"/>
          <a:ext cx="7848600" cy="2133600"/>
        </p:xfrm>
        <a:graphic>
          <a:graphicData uri="http://schemas.openxmlformats.org/presentationml/2006/ole">
            <mc:AlternateContent xmlns:mc="http://schemas.openxmlformats.org/markup-compatibility/2006">
              <mc:Choice xmlns:v="urn:schemas-microsoft-com:vml" Requires="v">
                <p:oleObj spid="_x0000_s13325" name="Document" r:id="rId3" imgW="9296400" imgH="1866900" progId="Word.Document.12">
                  <p:embed/>
                </p:oleObj>
              </mc:Choice>
              <mc:Fallback>
                <p:oleObj name="Document" r:id="rId3" imgW="9296400" imgH="1866900" progId="Word.Document.12">
                  <p:embed/>
                  <p:pic>
                    <p:nvPicPr>
                      <p:cNvPr id="0" name=""/>
                      <p:cNvPicPr/>
                      <p:nvPr/>
                    </p:nvPicPr>
                    <p:blipFill>
                      <a:blip r:embed="rId4"/>
                      <a:stretch>
                        <a:fillRect/>
                      </a:stretch>
                    </p:blipFill>
                    <p:spPr>
                      <a:xfrm>
                        <a:off x="304800" y="1143000"/>
                        <a:ext cx="7848600" cy="2133600"/>
                      </a:xfrm>
                      <a:prstGeom prst="rect">
                        <a:avLst/>
                      </a:prstGeom>
                    </p:spPr>
                  </p:pic>
                </p:oleObj>
              </mc:Fallback>
            </mc:AlternateContent>
          </a:graphicData>
        </a:graphic>
      </p:graphicFrame>
      <p:sp>
        <p:nvSpPr>
          <p:cNvPr id="2" name="TextBox 1"/>
          <p:cNvSpPr txBox="1"/>
          <p:nvPr/>
        </p:nvSpPr>
        <p:spPr>
          <a:xfrm>
            <a:off x="1295400" y="3449042"/>
            <a:ext cx="6629400" cy="2663293"/>
          </a:xfrm>
          <a:prstGeom prst="rect">
            <a:avLst/>
          </a:prstGeom>
          <a:solidFill>
            <a:schemeClr val="accent5">
              <a:lumMod val="40000"/>
              <a:lumOff val="60000"/>
            </a:schemeClr>
          </a:solidFill>
          <a:ln w="101600">
            <a:solidFill>
              <a:schemeClr val="accent5">
                <a:lumMod val="75000"/>
              </a:schemeClr>
            </a:solidFill>
          </a:ln>
        </p:spPr>
        <p:txBody>
          <a:bodyPr wrap="square" rtlCol="0">
            <a:spAutoFit/>
          </a:bodyPr>
          <a:lstStyle/>
          <a:p>
            <a:pPr marL="165100">
              <a:lnSpc>
                <a:spcPct val="120000"/>
              </a:lnSpc>
            </a:pPr>
            <a:r>
              <a:rPr lang="en-US" sz="2800" dirty="0"/>
              <a:t>Satisfies the task; connections are implied with few irrelevancies.  Refers to and incorporates some supporting details from source(s). </a:t>
            </a:r>
            <a:endParaRPr lang="en-US" sz="2800" dirty="0" smtClean="0"/>
          </a:p>
          <a:p>
            <a:pPr marL="165100">
              <a:lnSpc>
                <a:spcPct val="120000"/>
              </a:lnSpc>
            </a:pPr>
            <a:endParaRPr lang="en-US" sz="2400" dirty="0"/>
          </a:p>
        </p:txBody>
      </p:sp>
      <p:cxnSp>
        <p:nvCxnSpPr>
          <p:cNvPr id="15" name="Straight Arrow Connector 14"/>
          <p:cNvCxnSpPr/>
          <p:nvPr/>
        </p:nvCxnSpPr>
        <p:spPr>
          <a:xfrm>
            <a:off x="3810000" y="2590800"/>
            <a:ext cx="0" cy="762000"/>
          </a:xfrm>
          <a:prstGeom prst="straightConnector1">
            <a:avLst/>
          </a:prstGeom>
          <a:ln w="76200">
            <a:solidFill>
              <a:schemeClr val="accent5">
                <a:lumMod val="75000"/>
              </a:schemeClr>
            </a:solidFill>
            <a:tailEnd type="arrow"/>
          </a:ln>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a:off x="1524000" y="4495800"/>
            <a:ext cx="6248400" cy="1043632"/>
            <a:chOff x="1524000" y="4495800"/>
            <a:chExt cx="6248400" cy="1043632"/>
          </a:xfrm>
        </p:grpSpPr>
        <p:cxnSp>
          <p:nvCxnSpPr>
            <p:cNvPr id="5" name="Straight Connector 4"/>
            <p:cNvCxnSpPr/>
            <p:nvPr/>
          </p:nvCxnSpPr>
          <p:spPr>
            <a:xfrm>
              <a:off x="1524000" y="5031678"/>
              <a:ext cx="6118764"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524000" y="5539432"/>
              <a:ext cx="3505200"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6705600" y="4495800"/>
              <a:ext cx="1066800"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4080780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New Checkpoint A Rubric</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1913722434"/>
              </p:ext>
            </p:extLst>
          </p:nvPr>
        </p:nvGraphicFramePr>
        <p:xfrm>
          <a:off x="304800" y="1143000"/>
          <a:ext cx="7848600" cy="2133600"/>
        </p:xfrm>
        <a:graphic>
          <a:graphicData uri="http://schemas.openxmlformats.org/presentationml/2006/ole">
            <mc:AlternateContent xmlns:mc="http://schemas.openxmlformats.org/markup-compatibility/2006">
              <mc:Choice xmlns:v="urn:schemas-microsoft-com:vml" Requires="v">
                <p:oleObj spid="_x0000_s14349" name="Document" r:id="rId3" imgW="9296400" imgH="1866900" progId="Word.Document.12">
                  <p:embed/>
                </p:oleObj>
              </mc:Choice>
              <mc:Fallback>
                <p:oleObj name="Document" r:id="rId3" imgW="9296400" imgH="1866900" progId="Word.Document.12">
                  <p:embed/>
                  <p:pic>
                    <p:nvPicPr>
                      <p:cNvPr id="0" name=""/>
                      <p:cNvPicPr/>
                      <p:nvPr/>
                    </p:nvPicPr>
                    <p:blipFill>
                      <a:blip r:embed="rId4"/>
                      <a:stretch>
                        <a:fillRect/>
                      </a:stretch>
                    </p:blipFill>
                    <p:spPr>
                      <a:xfrm>
                        <a:off x="304800" y="1143000"/>
                        <a:ext cx="7848600" cy="2133600"/>
                      </a:xfrm>
                      <a:prstGeom prst="rect">
                        <a:avLst/>
                      </a:prstGeom>
                    </p:spPr>
                  </p:pic>
                </p:oleObj>
              </mc:Fallback>
            </mc:AlternateContent>
          </a:graphicData>
        </a:graphic>
      </p:graphicFrame>
      <p:sp>
        <p:nvSpPr>
          <p:cNvPr id="2" name="TextBox 1"/>
          <p:cNvSpPr txBox="1"/>
          <p:nvPr/>
        </p:nvSpPr>
        <p:spPr>
          <a:xfrm>
            <a:off x="1295400" y="3449042"/>
            <a:ext cx="6629400" cy="2591478"/>
          </a:xfrm>
          <a:prstGeom prst="rect">
            <a:avLst/>
          </a:prstGeom>
          <a:solidFill>
            <a:schemeClr val="accent5">
              <a:lumMod val="40000"/>
              <a:lumOff val="60000"/>
            </a:schemeClr>
          </a:solidFill>
          <a:ln w="101600">
            <a:solidFill>
              <a:schemeClr val="accent5">
                <a:lumMod val="75000"/>
              </a:schemeClr>
            </a:solidFill>
          </a:ln>
        </p:spPr>
        <p:txBody>
          <a:bodyPr wrap="square" rtlCol="0">
            <a:spAutoFit/>
          </a:bodyPr>
          <a:lstStyle/>
          <a:p>
            <a:pPr marL="165100">
              <a:lnSpc>
                <a:spcPct val="120000"/>
              </a:lnSpc>
            </a:pPr>
            <a:r>
              <a:rPr lang="en-US" sz="2800" dirty="0"/>
              <a:t>Satisfies the task; connections may be unclear with some irrelevancies.  Few supporting details or references to source(s) included. </a:t>
            </a:r>
            <a:endParaRPr lang="en-US" sz="2800" dirty="0" smtClean="0"/>
          </a:p>
          <a:p>
            <a:pPr marL="165100">
              <a:lnSpc>
                <a:spcPct val="120000"/>
              </a:lnSpc>
            </a:pPr>
            <a:endParaRPr lang="en-US" sz="2400" dirty="0"/>
          </a:p>
        </p:txBody>
      </p:sp>
      <p:cxnSp>
        <p:nvCxnSpPr>
          <p:cNvPr id="15" name="Straight Arrow Connector 14"/>
          <p:cNvCxnSpPr/>
          <p:nvPr/>
        </p:nvCxnSpPr>
        <p:spPr>
          <a:xfrm flipH="1">
            <a:off x="4724400" y="2590800"/>
            <a:ext cx="533400" cy="762000"/>
          </a:xfrm>
          <a:prstGeom prst="straightConnector1">
            <a:avLst/>
          </a:prstGeom>
          <a:ln w="76200">
            <a:solidFill>
              <a:schemeClr val="accent5">
                <a:lumMod val="75000"/>
              </a:schemeClr>
            </a:solidFill>
            <a:tailEnd type="arrow"/>
          </a:ln>
        </p:spPr>
        <p:style>
          <a:lnRef idx="2">
            <a:schemeClr val="accent1"/>
          </a:lnRef>
          <a:fillRef idx="0">
            <a:schemeClr val="accent1"/>
          </a:fillRef>
          <a:effectRef idx="1">
            <a:schemeClr val="accent1"/>
          </a:effectRef>
          <a:fontRef idx="minor">
            <a:schemeClr val="tx1"/>
          </a:fontRef>
        </p:style>
      </p:cxnSp>
      <p:grpSp>
        <p:nvGrpSpPr>
          <p:cNvPr id="14" name="Group 13"/>
          <p:cNvGrpSpPr/>
          <p:nvPr/>
        </p:nvGrpSpPr>
        <p:grpSpPr>
          <a:xfrm>
            <a:off x="1524000" y="4495800"/>
            <a:ext cx="6172200" cy="1043632"/>
            <a:chOff x="1524000" y="4495800"/>
            <a:chExt cx="6172200" cy="1043632"/>
          </a:xfrm>
        </p:grpSpPr>
        <p:cxnSp>
          <p:nvCxnSpPr>
            <p:cNvPr id="5" name="Straight Connector 4"/>
            <p:cNvCxnSpPr/>
            <p:nvPr/>
          </p:nvCxnSpPr>
          <p:spPr>
            <a:xfrm>
              <a:off x="1524000" y="5031678"/>
              <a:ext cx="5715000"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524000" y="5539432"/>
              <a:ext cx="3200400"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6934200" y="4495800"/>
              <a:ext cx="762000"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1645449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New Checkpoint A Rubric</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2696660975"/>
              </p:ext>
            </p:extLst>
          </p:nvPr>
        </p:nvGraphicFramePr>
        <p:xfrm>
          <a:off x="304800" y="1143000"/>
          <a:ext cx="7848600" cy="2133600"/>
        </p:xfrm>
        <a:graphic>
          <a:graphicData uri="http://schemas.openxmlformats.org/presentationml/2006/ole">
            <mc:AlternateContent xmlns:mc="http://schemas.openxmlformats.org/markup-compatibility/2006">
              <mc:Choice xmlns:v="urn:schemas-microsoft-com:vml" Requires="v">
                <p:oleObj spid="_x0000_s15373" name="Document" r:id="rId3" imgW="9296400" imgH="1866900" progId="Word.Document.12">
                  <p:embed/>
                </p:oleObj>
              </mc:Choice>
              <mc:Fallback>
                <p:oleObj name="Document" r:id="rId3" imgW="9296400" imgH="1866900" progId="Word.Document.12">
                  <p:embed/>
                  <p:pic>
                    <p:nvPicPr>
                      <p:cNvPr id="0" name=""/>
                      <p:cNvPicPr/>
                      <p:nvPr/>
                    </p:nvPicPr>
                    <p:blipFill>
                      <a:blip r:embed="rId4"/>
                      <a:stretch>
                        <a:fillRect/>
                      </a:stretch>
                    </p:blipFill>
                    <p:spPr>
                      <a:xfrm>
                        <a:off x="304800" y="1143000"/>
                        <a:ext cx="7848600" cy="2133600"/>
                      </a:xfrm>
                      <a:prstGeom prst="rect">
                        <a:avLst/>
                      </a:prstGeom>
                    </p:spPr>
                  </p:pic>
                </p:oleObj>
              </mc:Fallback>
            </mc:AlternateContent>
          </a:graphicData>
        </a:graphic>
      </p:graphicFrame>
      <p:sp>
        <p:nvSpPr>
          <p:cNvPr id="2" name="TextBox 1"/>
          <p:cNvSpPr txBox="1"/>
          <p:nvPr/>
        </p:nvSpPr>
        <p:spPr>
          <a:xfrm>
            <a:off x="1295400" y="3449042"/>
            <a:ext cx="7239000" cy="3108543"/>
          </a:xfrm>
          <a:prstGeom prst="rect">
            <a:avLst/>
          </a:prstGeom>
          <a:solidFill>
            <a:schemeClr val="accent5">
              <a:lumMod val="40000"/>
              <a:lumOff val="60000"/>
            </a:schemeClr>
          </a:solidFill>
          <a:ln w="101600">
            <a:solidFill>
              <a:schemeClr val="accent5">
                <a:lumMod val="75000"/>
              </a:schemeClr>
            </a:solidFill>
          </a:ln>
        </p:spPr>
        <p:txBody>
          <a:bodyPr wrap="square" rtlCol="0">
            <a:spAutoFit/>
          </a:bodyPr>
          <a:lstStyle/>
          <a:p>
            <a:pPr marL="165100">
              <a:lnSpc>
                <a:spcPct val="120000"/>
              </a:lnSpc>
            </a:pPr>
            <a:r>
              <a:rPr lang="en-US" sz="2800" dirty="0"/>
              <a:t>Makes at least one statement which satisfies the task.  Remaining statements are irrelevant to the task.  Refers poorly to source(s) with no supporting details provided. </a:t>
            </a:r>
            <a:endParaRPr lang="en-US" sz="2800" dirty="0" smtClean="0"/>
          </a:p>
          <a:p>
            <a:pPr marL="165100">
              <a:lnSpc>
                <a:spcPct val="120000"/>
              </a:lnSpc>
            </a:pPr>
            <a:endParaRPr lang="en-US" sz="2400" dirty="0"/>
          </a:p>
        </p:txBody>
      </p:sp>
      <p:cxnSp>
        <p:nvCxnSpPr>
          <p:cNvPr id="15" name="Straight Arrow Connector 14"/>
          <p:cNvCxnSpPr/>
          <p:nvPr/>
        </p:nvCxnSpPr>
        <p:spPr>
          <a:xfrm flipH="1">
            <a:off x="6553200" y="2743200"/>
            <a:ext cx="381000" cy="685800"/>
          </a:xfrm>
          <a:prstGeom prst="straightConnector1">
            <a:avLst/>
          </a:prstGeom>
          <a:ln w="76200">
            <a:solidFill>
              <a:schemeClr val="accent5">
                <a:lumMod val="75000"/>
              </a:schemeClr>
            </a:solidFill>
            <a:tailEnd type="arrow"/>
          </a:ln>
        </p:spPr>
        <p:style>
          <a:lnRef idx="2">
            <a:schemeClr val="accent1"/>
          </a:lnRef>
          <a:fillRef idx="0">
            <a:schemeClr val="accent1"/>
          </a:fillRef>
          <a:effectRef idx="1">
            <a:schemeClr val="accent1"/>
          </a:effectRef>
          <a:fontRef idx="minor">
            <a:schemeClr val="tx1"/>
          </a:fontRef>
        </p:style>
      </p:cxnSp>
      <p:grpSp>
        <p:nvGrpSpPr>
          <p:cNvPr id="17" name="Group 16"/>
          <p:cNvGrpSpPr/>
          <p:nvPr/>
        </p:nvGrpSpPr>
        <p:grpSpPr>
          <a:xfrm>
            <a:off x="1524000" y="5029200"/>
            <a:ext cx="6858000" cy="1033810"/>
            <a:chOff x="1524000" y="5029200"/>
            <a:chExt cx="6858000" cy="1033810"/>
          </a:xfrm>
        </p:grpSpPr>
        <p:cxnSp>
          <p:nvCxnSpPr>
            <p:cNvPr id="5" name="Straight Connector 4"/>
            <p:cNvCxnSpPr/>
            <p:nvPr/>
          </p:nvCxnSpPr>
          <p:spPr>
            <a:xfrm>
              <a:off x="5715000" y="5029200"/>
              <a:ext cx="2667000" cy="2478"/>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524000" y="5539432"/>
              <a:ext cx="6019800"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524000" y="6063010"/>
              <a:ext cx="1524000"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5197958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 – who are we? </a:t>
            </a:r>
            <a:endParaRPr lang="en-US" dirty="0"/>
          </a:p>
        </p:txBody>
      </p:sp>
      <p:sp>
        <p:nvSpPr>
          <p:cNvPr id="3" name="Content Placeholder 2"/>
          <p:cNvSpPr>
            <a:spLocks noGrp="1"/>
          </p:cNvSpPr>
          <p:nvPr>
            <p:ph idx="1"/>
          </p:nvPr>
        </p:nvSpPr>
        <p:spPr>
          <a:xfrm>
            <a:off x="228600" y="1295400"/>
            <a:ext cx="7883526" cy="5334000"/>
          </a:xfrm>
        </p:spPr>
        <p:txBody>
          <a:bodyPr>
            <a:noAutofit/>
          </a:bodyPr>
          <a:lstStyle/>
          <a:p>
            <a:pPr lvl="1">
              <a:spcAft>
                <a:spcPts val="1800"/>
              </a:spcAft>
            </a:pPr>
            <a:r>
              <a:rPr lang="en-US" sz="3200" dirty="0" smtClean="0"/>
              <a:t>How many of you participate in an exam consortium to write exams each year?</a:t>
            </a:r>
          </a:p>
          <a:p>
            <a:pPr lvl="1">
              <a:spcAft>
                <a:spcPts val="1800"/>
              </a:spcAft>
            </a:pPr>
            <a:r>
              <a:rPr lang="en-US" sz="3200" dirty="0" smtClean="0"/>
              <a:t>How many of your write your own Checkpoint A or B exams each year?</a:t>
            </a:r>
          </a:p>
          <a:p>
            <a:pPr lvl="1">
              <a:spcAft>
                <a:spcPts val="1800"/>
              </a:spcAft>
            </a:pPr>
            <a:r>
              <a:rPr lang="en-US" sz="3200" dirty="0" smtClean="0"/>
              <a:t>How many of you know what FLACS is or use the FLACS exam?</a:t>
            </a:r>
            <a:endParaRPr lang="en-US" sz="3200" dirty="0"/>
          </a:p>
        </p:txBody>
      </p:sp>
    </p:spTree>
    <p:extLst>
      <p:ext uri="{BB962C8B-B14F-4D97-AF65-F5344CB8AC3E}">
        <p14:creationId xmlns:p14="http://schemas.microsoft.com/office/powerpoint/2010/main" val="12101069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in the Common Core</a:t>
            </a:r>
            <a:endParaRPr lang="en-US" dirty="0"/>
          </a:p>
        </p:txBody>
      </p:sp>
      <p:sp>
        <p:nvSpPr>
          <p:cNvPr id="3" name="Content Placeholder 2"/>
          <p:cNvSpPr>
            <a:spLocks noGrp="1"/>
          </p:cNvSpPr>
          <p:nvPr>
            <p:ph idx="1"/>
          </p:nvPr>
        </p:nvSpPr>
        <p:spPr>
          <a:xfrm>
            <a:off x="498474" y="1447800"/>
            <a:ext cx="7556313" cy="5105400"/>
          </a:xfrm>
        </p:spPr>
        <p:txBody>
          <a:bodyPr>
            <a:normAutofit/>
          </a:bodyPr>
          <a:lstStyle/>
          <a:p>
            <a:pPr lvl="1"/>
            <a:r>
              <a:rPr lang="en-US" sz="3600" dirty="0" smtClean="0"/>
              <a:t>Checkpoint B task (current)</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362200"/>
            <a:ext cx="8313043"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374388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152400"/>
            <a:ext cx="7556313" cy="1447800"/>
          </a:xfrm>
        </p:spPr>
        <p:txBody>
          <a:bodyPr/>
          <a:lstStyle/>
          <a:p>
            <a:r>
              <a:rPr lang="en-US" dirty="0" smtClean="0"/>
              <a:t>Checkpoint B Writing (CCSS)</a:t>
            </a:r>
            <a:br>
              <a:rPr lang="en-US" dirty="0" smtClean="0"/>
            </a:br>
            <a:r>
              <a:rPr lang="en-US" dirty="0" smtClean="0"/>
              <a:t>Single text</a:t>
            </a:r>
            <a:endParaRPr lang="en-US" dirty="0"/>
          </a:p>
        </p:txBody>
      </p:sp>
      <p:pic>
        <p:nvPicPr>
          <p:cNvPr id="12" name="Picture 11"/>
          <p:cNvPicPr/>
          <p:nvPr/>
        </p:nvPicPr>
        <p:blipFill>
          <a:blip r:embed="rId2"/>
          <a:srcRect/>
          <a:stretch>
            <a:fillRect/>
          </a:stretch>
        </p:blipFill>
        <p:spPr bwMode="auto">
          <a:xfrm>
            <a:off x="533400" y="1362371"/>
            <a:ext cx="7467600" cy="5495629"/>
          </a:xfrm>
          <a:prstGeom prst="rect">
            <a:avLst/>
          </a:prstGeom>
          <a:noFill/>
          <a:ln w="9525">
            <a:noFill/>
            <a:miter lim="800000"/>
            <a:headEnd/>
            <a:tailEnd/>
          </a:ln>
        </p:spPr>
      </p:pic>
    </p:spTree>
    <p:extLst>
      <p:ext uri="{BB962C8B-B14F-4D97-AF65-F5344CB8AC3E}">
        <p14:creationId xmlns:p14="http://schemas.microsoft.com/office/powerpoint/2010/main" val="75908498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228600"/>
            <a:ext cx="7556313" cy="1371600"/>
          </a:xfrm>
        </p:spPr>
        <p:txBody>
          <a:bodyPr/>
          <a:lstStyle/>
          <a:p>
            <a:r>
              <a:rPr lang="en-US" dirty="0" smtClean="0"/>
              <a:t>Checkpoint B Writing (CCSS)</a:t>
            </a:r>
            <a:br>
              <a:rPr lang="en-US" dirty="0" smtClean="0"/>
            </a:br>
            <a:r>
              <a:rPr lang="en-US" dirty="0" smtClean="0"/>
              <a:t>Single text</a:t>
            </a:r>
            <a:endParaRPr lang="en-US" dirty="0"/>
          </a:p>
        </p:txBody>
      </p:sp>
      <p:sp>
        <p:nvSpPr>
          <p:cNvPr id="3" name="Rectangle 2"/>
          <p:cNvSpPr/>
          <p:nvPr/>
        </p:nvSpPr>
        <p:spPr>
          <a:xfrm>
            <a:off x="609600" y="1600200"/>
            <a:ext cx="7239000" cy="3724097"/>
          </a:xfrm>
          <a:prstGeom prst="rect">
            <a:avLst/>
          </a:prstGeom>
        </p:spPr>
        <p:txBody>
          <a:bodyPr wrap="square">
            <a:spAutoFit/>
          </a:bodyPr>
          <a:lstStyle/>
          <a:p>
            <a:r>
              <a:rPr lang="en-US" sz="2400" dirty="0"/>
              <a:t>Your family took a trip to Martinique this past winter.  Write a blog about your trip to Martinique including details from the travel suggestions you read prior to your trip</a:t>
            </a:r>
            <a:r>
              <a:rPr lang="en-US" sz="2400" dirty="0" smtClean="0"/>
              <a:t>.</a:t>
            </a:r>
          </a:p>
          <a:p>
            <a:endParaRPr lang="en-US" sz="2000" dirty="0"/>
          </a:p>
          <a:p>
            <a:pPr algn="ctr"/>
            <a:r>
              <a:rPr lang="en-US" sz="2400" dirty="0" smtClean="0"/>
              <a:t>OR</a:t>
            </a:r>
          </a:p>
          <a:p>
            <a:pPr algn="ctr"/>
            <a:endParaRPr lang="en-US" sz="2000" dirty="0"/>
          </a:p>
          <a:p>
            <a:r>
              <a:rPr lang="en-US" sz="2400" dirty="0"/>
              <a:t>Your family is planning a trip to Martinique.  Write an email to your friend describing what you would like to do based on the travel suggestions. </a:t>
            </a:r>
          </a:p>
        </p:txBody>
      </p:sp>
      <p:sp>
        <p:nvSpPr>
          <p:cNvPr id="8" name="TextBox 7"/>
          <p:cNvSpPr txBox="1"/>
          <p:nvPr/>
        </p:nvSpPr>
        <p:spPr>
          <a:xfrm>
            <a:off x="685800" y="5486400"/>
            <a:ext cx="8120617" cy="830997"/>
          </a:xfrm>
          <a:prstGeom prst="rect">
            <a:avLst/>
          </a:prstGeom>
          <a:noFill/>
        </p:spPr>
        <p:txBody>
          <a:bodyPr wrap="square" rtlCol="0">
            <a:spAutoFit/>
          </a:bodyPr>
          <a:lstStyle/>
          <a:p>
            <a:r>
              <a:rPr lang="en-US" sz="2400" b="1" i="1" dirty="0" smtClean="0">
                <a:solidFill>
                  <a:srgbClr val="00B050"/>
                </a:solidFill>
              </a:rPr>
              <a:t>Note the revised text types (blog, email) which require the student to adjust language for audience (register).</a:t>
            </a:r>
            <a:endParaRPr lang="en-US" sz="2400" b="1" i="1" dirty="0">
              <a:solidFill>
                <a:srgbClr val="00B050"/>
              </a:solidFill>
            </a:endParaRPr>
          </a:p>
        </p:txBody>
      </p:sp>
    </p:spTree>
    <p:extLst>
      <p:ext uri="{BB962C8B-B14F-4D97-AF65-F5344CB8AC3E}">
        <p14:creationId xmlns:p14="http://schemas.microsoft.com/office/powerpoint/2010/main" val="16537129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228600"/>
            <a:ext cx="7556313" cy="1371600"/>
          </a:xfrm>
        </p:spPr>
        <p:txBody>
          <a:bodyPr/>
          <a:lstStyle/>
          <a:p>
            <a:r>
              <a:rPr lang="en-US" dirty="0" smtClean="0"/>
              <a:t>Checkpoint B Writing (CCSS)</a:t>
            </a:r>
            <a:br>
              <a:rPr lang="en-US" dirty="0" smtClean="0"/>
            </a:br>
            <a:r>
              <a:rPr lang="en-US" dirty="0" smtClean="0"/>
              <a:t>Multiple texts</a:t>
            </a:r>
            <a:endParaRPr lang="en-US" dirty="0"/>
          </a:p>
        </p:txBody>
      </p:sp>
      <p:pic>
        <p:nvPicPr>
          <p:cNvPr id="11" name="Picture 10"/>
          <p:cNvPicPr>
            <a:picLocks noChangeAspect="1"/>
          </p:cNvPicPr>
          <p:nvPr/>
        </p:nvPicPr>
        <p:blipFill rotWithShape="1">
          <a:blip r:embed="rId2"/>
          <a:srcRect l="1493"/>
          <a:stretch/>
        </p:blipFill>
        <p:spPr>
          <a:xfrm>
            <a:off x="494828" y="1533294"/>
            <a:ext cx="7506172" cy="7229706"/>
          </a:xfrm>
          <a:prstGeom prst="rect">
            <a:avLst/>
          </a:prstGeom>
        </p:spPr>
      </p:pic>
    </p:spTree>
    <p:extLst>
      <p:ext uri="{BB962C8B-B14F-4D97-AF65-F5344CB8AC3E}">
        <p14:creationId xmlns:p14="http://schemas.microsoft.com/office/powerpoint/2010/main" val="3455807422"/>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228600"/>
            <a:ext cx="7556313" cy="1371600"/>
          </a:xfrm>
        </p:spPr>
        <p:txBody>
          <a:bodyPr/>
          <a:lstStyle/>
          <a:p>
            <a:r>
              <a:rPr lang="en-US" dirty="0" smtClean="0"/>
              <a:t>Checkpoint B Writing (CCSS)</a:t>
            </a:r>
            <a:br>
              <a:rPr lang="en-US" dirty="0" smtClean="0"/>
            </a:br>
            <a:r>
              <a:rPr lang="en-US" dirty="0" smtClean="0"/>
              <a:t>Multiple texts</a:t>
            </a:r>
            <a:endParaRPr lang="en-US" dirty="0"/>
          </a:p>
        </p:txBody>
      </p:sp>
      <p:sp>
        <p:nvSpPr>
          <p:cNvPr id="7" name="Content Placeholder 5"/>
          <p:cNvSpPr>
            <a:spLocks noGrp="1"/>
          </p:cNvSpPr>
          <p:nvPr>
            <p:ph idx="4294967295"/>
          </p:nvPr>
        </p:nvSpPr>
        <p:spPr>
          <a:xfrm>
            <a:off x="533400" y="1447800"/>
            <a:ext cx="7467600" cy="3581400"/>
          </a:xfrm>
        </p:spPr>
        <p:txBody>
          <a:bodyPr>
            <a:noAutofit/>
          </a:bodyPr>
          <a:lstStyle/>
          <a:p>
            <a:pPr marL="0" indent="0">
              <a:spcBef>
                <a:spcPts val="600"/>
              </a:spcBef>
              <a:spcAft>
                <a:spcPts val="600"/>
              </a:spcAft>
              <a:buNone/>
            </a:pPr>
            <a:r>
              <a:rPr lang="en-US" sz="2800" dirty="0"/>
              <a:t>Your school is sponsoring a </a:t>
            </a:r>
            <a:r>
              <a:rPr lang="en-US" sz="2800" dirty="0" smtClean="0"/>
              <a:t>trip to </a:t>
            </a:r>
            <a:r>
              <a:rPr lang="en-US" sz="2800" dirty="0"/>
              <a:t>France this summer.  In addition to visiting Paris, your teacher is giving you the option of selecting another city in France to visit.  Read the descriptions of the four cities, and </a:t>
            </a:r>
            <a:r>
              <a:rPr lang="en-US" sz="2800" b="1" dirty="0">
                <a:solidFill>
                  <a:schemeClr val="tx2">
                    <a:lumMod val="75000"/>
                    <a:lumOff val="25000"/>
                  </a:schemeClr>
                </a:solidFill>
              </a:rPr>
              <a:t>write an email </a:t>
            </a:r>
            <a:r>
              <a:rPr lang="en-US" sz="2800" dirty="0"/>
              <a:t>to your teacher </a:t>
            </a:r>
            <a:r>
              <a:rPr lang="en-US" sz="2800" b="1" dirty="0">
                <a:solidFill>
                  <a:srgbClr val="75367A"/>
                </a:solidFill>
              </a:rPr>
              <a:t>using information from your articles</a:t>
            </a:r>
            <a:r>
              <a:rPr lang="en-US" sz="2800" dirty="0"/>
              <a:t> to </a:t>
            </a:r>
            <a:r>
              <a:rPr lang="en-US" sz="2800" b="1" dirty="0">
                <a:solidFill>
                  <a:srgbClr val="75367A"/>
                </a:solidFill>
              </a:rPr>
              <a:t>explain which city you would like to visit</a:t>
            </a:r>
            <a:r>
              <a:rPr lang="en-US" sz="2800" dirty="0"/>
              <a:t>. </a:t>
            </a:r>
          </a:p>
        </p:txBody>
      </p:sp>
      <p:sp>
        <p:nvSpPr>
          <p:cNvPr id="6" name="TextBox 5"/>
          <p:cNvSpPr txBox="1"/>
          <p:nvPr/>
        </p:nvSpPr>
        <p:spPr>
          <a:xfrm>
            <a:off x="228600" y="5135940"/>
            <a:ext cx="4038600" cy="1569660"/>
          </a:xfrm>
          <a:prstGeom prst="rect">
            <a:avLst/>
          </a:prstGeom>
          <a:noFill/>
        </p:spPr>
        <p:txBody>
          <a:bodyPr wrap="square" rtlCol="0">
            <a:spAutoFit/>
          </a:bodyPr>
          <a:lstStyle/>
          <a:p>
            <a:r>
              <a:rPr lang="en-US" sz="2400" b="1" i="1" dirty="0" smtClean="0">
                <a:solidFill>
                  <a:srgbClr val="00B050"/>
                </a:solidFill>
              </a:rPr>
              <a:t>Note that the student must read the passage and include information (no longer just suggested).</a:t>
            </a:r>
            <a:endParaRPr lang="en-US" sz="2400" b="1" i="1" dirty="0">
              <a:solidFill>
                <a:srgbClr val="00B050"/>
              </a:solidFill>
            </a:endParaRPr>
          </a:p>
        </p:txBody>
      </p:sp>
      <p:sp>
        <p:nvSpPr>
          <p:cNvPr id="10" name="TextBox 9"/>
          <p:cNvSpPr txBox="1"/>
          <p:nvPr/>
        </p:nvSpPr>
        <p:spPr>
          <a:xfrm>
            <a:off x="4953000" y="5135940"/>
            <a:ext cx="3886200" cy="1569660"/>
          </a:xfrm>
          <a:prstGeom prst="rect">
            <a:avLst/>
          </a:prstGeom>
          <a:noFill/>
        </p:spPr>
        <p:txBody>
          <a:bodyPr wrap="square" rtlCol="0">
            <a:spAutoFit/>
          </a:bodyPr>
          <a:lstStyle/>
          <a:p>
            <a:r>
              <a:rPr lang="en-US" sz="2400" b="1" i="1" dirty="0" smtClean="0">
                <a:solidFill>
                  <a:srgbClr val="00B050"/>
                </a:solidFill>
              </a:rPr>
              <a:t>Note that the student must make an argument/offer an opinion AND justify it.</a:t>
            </a:r>
            <a:endParaRPr lang="en-US" sz="2400" b="1" i="1" dirty="0">
              <a:solidFill>
                <a:srgbClr val="00B050"/>
              </a:solidFill>
            </a:endParaRPr>
          </a:p>
        </p:txBody>
      </p:sp>
    </p:spTree>
    <p:extLst>
      <p:ext uri="{BB962C8B-B14F-4D97-AF65-F5344CB8AC3E}">
        <p14:creationId xmlns:p14="http://schemas.microsoft.com/office/powerpoint/2010/main" val="11430719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New Checkpoint B Rubric</a:t>
            </a:r>
            <a:endParaRPr lang="en-US" dirty="0"/>
          </a:p>
        </p:txBody>
      </p:sp>
      <p:graphicFrame>
        <p:nvGraphicFramePr>
          <p:cNvPr id="2" name="Object 1"/>
          <p:cNvGraphicFramePr>
            <a:graphicFrameLocks noChangeAspect="1"/>
          </p:cNvGraphicFramePr>
          <p:nvPr>
            <p:extLst>
              <p:ext uri="{D42A27DB-BD31-4B8C-83A1-F6EECF244321}">
                <p14:modId xmlns:p14="http://schemas.microsoft.com/office/powerpoint/2010/main" val="240266676"/>
              </p:ext>
            </p:extLst>
          </p:nvPr>
        </p:nvGraphicFramePr>
        <p:xfrm>
          <a:off x="533400" y="1219199"/>
          <a:ext cx="7467600" cy="5049407"/>
        </p:xfrm>
        <a:graphic>
          <a:graphicData uri="http://schemas.openxmlformats.org/presentationml/2006/ole">
            <mc:AlternateContent xmlns:mc="http://schemas.openxmlformats.org/markup-compatibility/2006">
              <mc:Choice xmlns:v="urn:schemas-microsoft-com:vml" Requires="v">
                <p:oleObj spid="_x0000_s1035" name="Document" r:id="rId3" imgW="9296400" imgH="6286500" progId="Word.Document.12">
                  <p:embed/>
                </p:oleObj>
              </mc:Choice>
              <mc:Fallback>
                <p:oleObj name="Document" r:id="rId3" imgW="9296400" imgH="6286500" progId="Word.Document.12">
                  <p:embed/>
                  <p:pic>
                    <p:nvPicPr>
                      <p:cNvPr id="0" name=""/>
                      <p:cNvPicPr/>
                      <p:nvPr/>
                    </p:nvPicPr>
                    <p:blipFill>
                      <a:blip r:embed="rId4"/>
                      <a:stretch>
                        <a:fillRect/>
                      </a:stretch>
                    </p:blipFill>
                    <p:spPr>
                      <a:xfrm>
                        <a:off x="533400" y="1219199"/>
                        <a:ext cx="7467600" cy="5049407"/>
                      </a:xfrm>
                      <a:prstGeom prst="rect">
                        <a:avLst/>
                      </a:prstGeom>
                    </p:spPr>
                  </p:pic>
                </p:oleObj>
              </mc:Fallback>
            </mc:AlternateContent>
          </a:graphicData>
        </a:graphic>
      </p:graphicFrame>
    </p:spTree>
    <p:extLst>
      <p:ext uri="{BB962C8B-B14F-4D97-AF65-F5344CB8AC3E}">
        <p14:creationId xmlns:p14="http://schemas.microsoft.com/office/powerpoint/2010/main" val="293494619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New Checkpoint B Rubric</a:t>
            </a:r>
            <a:endParaRPr lang="en-US" dirty="0"/>
          </a:p>
        </p:txBody>
      </p:sp>
      <p:sp>
        <p:nvSpPr>
          <p:cNvPr id="2" name="TextBox 1"/>
          <p:cNvSpPr txBox="1"/>
          <p:nvPr/>
        </p:nvSpPr>
        <p:spPr>
          <a:xfrm>
            <a:off x="1295400" y="3449042"/>
            <a:ext cx="6629400" cy="3180358"/>
          </a:xfrm>
          <a:prstGeom prst="rect">
            <a:avLst/>
          </a:prstGeom>
          <a:solidFill>
            <a:schemeClr val="accent5">
              <a:lumMod val="40000"/>
              <a:lumOff val="60000"/>
            </a:schemeClr>
          </a:solidFill>
          <a:ln w="101600">
            <a:solidFill>
              <a:schemeClr val="accent5">
                <a:lumMod val="75000"/>
              </a:schemeClr>
            </a:solidFill>
          </a:ln>
        </p:spPr>
        <p:txBody>
          <a:bodyPr wrap="square" rtlCol="0">
            <a:spAutoFit/>
          </a:bodyPr>
          <a:lstStyle/>
          <a:p>
            <a:pPr marL="165100">
              <a:lnSpc>
                <a:spcPct val="120000"/>
              </a:lnSpc>
            </a:pPr>
            <a:r>
              <a:rPr lang="en-US" sz="2800" dirty="0"/>
              <a:t>Accomplishes the task; refers to and incorporates many details from source(s) – text, video, and/or audio - that support the development of the task, but there may be minor irrelevancies. </a:t>
            </a:r>
          </a:p>
        </p:txBody>
      </p:sp>
      <p:cxnSp>
        <p:nvCxnSpPr>
          <p:cNvPr id="15" name="Straight Arrow Connector 14"/>
          <p:cNvCxnSpPr/>
          <p:nvPr/>
        </p:nvCxnSpPr>
        <p:spPr>
          <a:xfrm>
            <a:off x="2667000" y="2590800"/>
            <a:ext cx="381000" cy="838200"/>
          </a:xfrm>
          <a:prstGeom prst="straightConnector1">
            <a:avLst/>
          </a:prstGeom>
          <a:ln w="76200">
            <a:solidFill>
              <a:schemeClr val="accent5">
                <a:lumMod val="75000"/>
              </a:schemeClr>
            </a:solidFill>
            <a:tailEnd type="arrow"/>
          </a:ln>
        </p:spPr>
        <p:style>
          <a:lnRef idx="2">
            <a:schemeClr val="accent1"/>
          </a:lnRef>
          <a:fillRef idx="0">
            <a:schemeClr val="accent1"/>
          </a:fillRef>
          <a:effectRef idx="1">
            <a:schemeClr val="accent1"/>
          </a:effectRef>
          <a:fontRef idx="minor">
            <a:schemeClr val="tx1"/>
          </a:fontRef>
        </p:style>
      </p:cxnSp>
      <p:graphicFrame>
        <p:nvGraphicFramePr>
          <p:cNvPr id="9" name="Object 8"/>
          <p:cNvGraphicFramePr>
            <a:graphicFrameLocks noChangeAspect="1"/>
          </p:cNvGraphicFramePr>
          <p:nvPr>
            <p:extLst>
              <p:ext uri="{D42A27DB-BD31-4B8C-83A1-F6EECF244321}">
                <p14:modId xmlns:p14="http://schemas.microsoft.com/office/powerpoint/2010/main" val="839337489"/>
              </p:ext>
            </p:extLst>
          </p:nvPr>
        </p:nvGraphicFramePr>
        <p:xfrm>
          <a:off x="457200" y="1219200"/>
          <a:ext cx="7467600" cy="2057400"/>
        </p:xfrm>
        <a:graphic>
          <a:graphicData uri="http://schemas.openxmlformats.org/presentationml/2006/ole">
            <mc:AlternateContent xmlns:mc="http://schemas.openxmlformats.org/markup-compatibility/2006">
              <mc:Choice xmlns:v="urn:schemas-microsoft-com:vml" Requires="v">
                <p:oleObj spid="_x0000_s16395" name="Document" r:id="rId3" imgW="9296400" imgH="1574800" progId="Word.Document.12">
                  <p:embed/>
                </p:oleObj>
              </mc:Choice>
              <mc:Fallback>
                <p:oleObj name="Document" r:id="rId3" imgW="9296400" imgH="1574800" progId="Word.Document.12">
                  <p:embed/>
                  <p:pic>
                    <p:nvPicPr>
                      <p:cNvPr id="0" name=""/>
                      <p:cNvPicPr/>
                      <p:nvPr/>
                    </p:nvPicPr>
                    <p:blipFill>
                      <a:blip r:embed="rId4"/>
                      <a:stretch>
                        <a:fillRect/>
                      </a:stretch>
                    </p:blipFill>
                    <p:spPr>
                      <a:xfrm>
                        <a:off x="457200" y="1219200"/>
                        <a:ext cx="7467600" cy="2057400"/>
                      </a:xfrm>
                      <a:prstGeom prst="rect">
                        <a:avLst/>
                      </a:prstGeom>
                    </p:spPr>
                  </p:pic>
                </p:oleObj>
              </mc:Fallback>
            </mc:AlternateContent>
          </a:graphicData>
        </a:graphic>
      </p:graphicFrame>
      <p:grpSp>
        <p:nvGrpSpPr>
          <p:cNvPr id="18" name="Group 17"/>
          <p:cNvGrpSpPr/>
          <p:nvPr/>
        </p:nvGrpSpPr>
        <p:grpSpPr>
          <a:xfrm>
            <a:off x="1497282" y="3995390"/>
            <a:ext cx="6145482" cy="2067620"/>
            <a:chOff x="1497282" y="3995390"/>
            <a:chExt cx="6145482" cy="2067620"/>
          </a:xfrm>
        </p:grpSpPr>
        <p:cxnSp>
          <p:nvCxnSpPr>
            <p:cNvPr id="5" name="Straight Connector 4"/>
            <p:cNvCxnSpPr/>
            <p:nvPr/>
          </p:nvCxnSpPr>
          <p:spPr>
            <a:xfrm>
              <a:off x="1524000" y="5031678"/>
              <a:ext cx="6118764"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524000" y="5539432"/>
              <a:ext cx="5867400"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497282" y="4522515"/>
              <a:ext cx="5181600"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5334000" y="3995390"/>
              <a:ext cx="2133600"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1524000" y="6063010"/>
              <a:ext cx="685800"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3419267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New Checkpoint B Rubric</a:t>
            </a:r>
            <a:endParaRPr lang="en-US" dirty="0"/>
          </a:p>
        </p:txBody>
      </p:sp>
      <p:sp>
        <p:nvSpPr>
          <p:cNvPr id="2" name="TextBox 1"/>
          <p:cNvSpPr txBox="1"/>
          <p:nvPr/>
        </p:nvSpPr>
        <p:spPr>
          <a:xfrm>
            <a:off x="1295400" y="3449042"/>
            <a:ext cx="6629400" cy="3180358"/>
          </a:xfrm>
          <a:prstGeom prst="rect">
            <a:avLst/>
          </a:prstGeom>
          <a:solidFill>
            <a:schemeClr val="accent5">
              <a:lumMod val="40000"/>
              <a:lumOff val="60000"/>
            </a:schemeClr>
          </a:solidFill>
          <a:ln w="101600">
            <a:solidFill>
              <a:schemeClr val="accent5">
                <a:lumMod val="75000"/>
              </a:schemeClr>
            </a:solidFill>
          </a:ln>
        </p:spPr>
        <p:txBody>
          <a:bodyPr wrap="square" rtlCol="0">
            <a:spAutoFit/>
          </a:bodyPr>
          <a:lstStyle/>
          <a:p>
            <a:pPr marL="165100">
              <a:lnSpc>
                <a:spcPct val="120000"/>
              </a:lnSpc>
            </a:pPr>
            <a:r>
              <a:rPr lang="en-US" sz="2800" dirty="0"/>
              <a:t>Accomplishes the task; refers to and includes some details from source(s) – text, video, and/or audio - that support the development of the task, but there may be some irrelevancies. </a:t>
            </a:r>
            <a:endParaRPr lang="en-US" sz="2800" dirty="0" smtClean="0"/>
          </a:p>
          <a:p>
            <a:pPr marL="165100">
              <a:lnSpc>
                <a:spcPct val="120000"/>
              </a:lnSpc>
            </a:pPr>
            <a:endParaRPr lang="en-US" sz="2800" dirty="0"/>
          </a:p>
        </p:txBody>
      </p:sp>
      <p:cxnSp>
        <p:nvCxnSpPr>
          <p:cNvPr id="15" name="Straight Arrow Connector 14"/>
          <p:cNvCxnSpPr/>
          <p:nvPr/>
        </p:nvCxnSpPr>
        <p:spPr>
          <a:xfrm>
            <a:off x="4419600" y="2590800"/>
            <a:ext cx="0" cy="762000"/>
          </a:xfrm>
          <a:prstGeom prst="straightConnector1">
            <a:avLst/>
          </a:prstGeom>
          <a:ln w="76200">
            <a:solidFill>
              <a:schemeClr val="accent5">
                <a:lumMod val="75000"/>
              </a:schemeClr>
            </a:solidFill>
            <a:tailEnd type="arrow"/>
          </a:ln>
        </p:spPr>
        <p:style>
          <a:lnRef idx="2">
            <a:schemeClr val="accent1"/>
          </a:lnRef>
          <a:fillRef idx="0">
            <a:schemeClr val="accent1"/>
          </a:fillRef>
          <a:effectRef idx="1">
            <a:schemeClr val="accent1"/>
          </a:effectRef>
          <a:fontRef idx="minor">
            <a:schemeClr val="tx1"/>
          </a:fontRef>
        </p:style>
      </p:cxnSp>
      <p:graphicFrame>
        <p:nvGraphicFramePr>
          <p:cNvPr id="9" name="Object 8"/>
          <p:cNvGraphicFramePr>
            <a:graphicFrameLocks noChangeAspect="1"/>
          </p:cNvGraphicFramePr>
          <p:nvPr>
            <p:extLst>
              <p:ext uri="{D42A27DB-BD31-4B8C-83A1-F6EECF244321}">
                <p14:modId xmlns:p14="http://schemas.microsoft.com/office/powerpoint/2010/main" val="791737621"/>
              </p:ext>
            </p:extLst>
          </p:nvPr>
        </p:nvGraphicFramePr>
        <p:xfrm>
          <a:off x="457200" y="1219200"/>
          <a:ext cx="7467600" cy="2057400"/>
        </p:xfrm>
        <a:graphic>
          <a:graphicData uri="http://schemas.openxmlformats.org/presentationml/2006/ole">
            <mc:AlternateContent xmlns:mc="http://schemas.openxmlformats.org/markup-compatibility/2006">
              <mc:Choice xmlns:v="urn:schemas-microsoft-com:vml" Requires="v">
                <p:oleObj spid="_x0000_s21515" name="Document" r:id="rId3" imgW="9296400" imgH="1574800" progId="Word.Document.12">
                  <p:embed/>
                </p:oleObj>
              </mc:Choice>
              <mc:Fallback>
                <p:oleObj name="Document" r:id="rId3" imgW="9296400" imgH="1574800" progId="Word.Document.12">
                  <p:embed/>
                  <p:pic>
                    <p:nvPicPr>
                      <p:cNvPr id="0" name=""/>
                      <p:cNvPicPr/>
                      <p:nvPr/>
                    </p:nvPicPr>
                    <p:blipFill>
                      <a:blip r:embed="rId4"/>
                      <a:stretch>
                        <a:fillRect/>
                      </a:stretch>
                    </p:blipFill>
                    <p:spPr>
                      <a:xfrm>
                        <a:off x="457200" y="1219200"/>
                        <a:ext cx="7467600" cy="2057400"/>
                      </a:xfrm>
                      <a:prstGeom prst="rect">
                        <a:avLst/>
                      </a:prstGeom>
                    </p:spPr>
                  </p:pic>
                </p:oleObj>
              </mc:Fallback>
            </mc:AlternateContent>
          </a:graphicData>
        </a:graphic>
      </p:graphicFrame>
      <p:grpSp>
        <p:nvGrpSpPr>
          <p:cNvPr id="7" name="Group 6"/>
          <p:cNvGrpSpPr/>
          <p:nvPr/>
        </p:nvGrpSpPr>
        <p:grpSpPr>
          <a:xfrm>
            <a:off x="1497282" y="3995390"/>
            <a:ext cx="6145482" cy="1544042"/>
            <a:chOff x="1497282" y="3995390"/>
            <a:chExt cx="6145482" cy="1544042"/>
          </a:xfrm>
        </p:grpSpPr>
        <p:cxnSp>
          <p:nvCxnSpPr>
            <p:cNvPr id="5" name="Straight Connector 4"/>
            <p:cNvCxnSpPr/>
            <p:nvPr/>
          </p:nvCxnSpPr>
          <p:spPr>
            <a:xfrm>
              <a:off x="1524000" y="5031678"/>
              <a:ext cx="6118764"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524000" y="5539432"/>
              <a:ext cx="4648200"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497282" y="4522515"/>
              <a:ext cx="6046518"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5334000" y="3995390"/>
              <a:ext cx="2133600"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4703487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New Checkpoint B Rubric</a:t>
            </a:r>
            <a:endParaRPr lang="en-US" dirty="0"/>
          </a:p>
        </p:txBody>
      </p:sp>
      <p:sp>
        <p:nvSpPr>
          <p:cNvPr id="2" name="TextBox 1"/>
          <p:cNvSpPr txBox="1"/>
          <p:nvPr/>
        </p:nvSpPr>
        <p:spPr>
          <a:xfrm>
            <a:off x="1295400" y="3449042"/>
            <a:ext cx="6629400" cy="3180358"/>
          </a:xfrm>
          <a:prstGeom prst="rect">
            <a:avLst/>
          </a:prstGeom>
          <a:solidFill>
            <a:schemeClr val="accent5">
              <a:lumMod val="40000"/>
              <a:lumOff val="60000"/>
            </a:schemeClr>
          </a:solidFill>
          <a:ln w="101600">
            <a:solidFill>
              <a:schemeClr val="accent5">
                <a:lumMod val="75000"/>
              </a:schemeClr>
            </a:solidFill>
          </a:ln>
        </p:spPr>
        <p:txBody>
          <a:bodyPr wrap="square" rtlCol="0">
            <a:spAutoFit/>
          </a:bodyPr>
          <a:lstStyle/>
          <a:p>
            <a:pPr marL="165100">
              <a:lnSpc>
                <a:spcPct val="120000"/>
              </a:lnSpc>
            </a:pPr>
            <a:r>
              <a:rPr lang="en-US" sz="2800" dirty="0"/>
              <a:t>Accomplishes the task; refers to and includes few details from source(s) – text, video, and/or audio - that support the development of the task.  There are many irrelevancies. </a:t>
            </a:r>
            <a:endParaRPr lang="en-US" sz="2800" dirty="0" smtClean="0"/>
          </a:p>
          <a:p>
            <a:pPr marL="165100">
              <a:lnSpc>
                <a:spcPct val="120000"/>
              </a:lnSpc>
            </a:pPr>
            <a:endParaRPr lang="en-US" sz="2800" dirty="0"/>
          </a:p>
        </p:txBody>
      </p:sp>
      <p:cxnSp>
        <p:nvCxnSpPr>
          <p:cNvPr id="15" name="Straight Arrow Connector 14"/>
          <p:cNvCxnSpPr/>
          <p:nvPr/>
        </p:nvCxnSpPr>
        <p:spPr>
          <a:xfrm flipH="1">
            <a:off x="5638800" y="2590800"/>
            <a:ext cx="228600" cy="838200"/>
          </a:xfrm>
          <a:prstGeom prst="straightConnector1">
            <a:avLst/>
          </a:prstGeom>
          <a:ln w="76200">
            <a:solidFill>
              <a:schemeClr val="accent5">
                <a:lumMod val="75000"/>
              </a:schemeClr>
            </a:solidFill>
            <a:tailEnd type="arrow"/>
          </a:ln>
        </p:spPr>
        <p:style>
          <a:lnRef idx="2">
            <a:schemeClr val="accent1"/>
          </a:lnRef>
          <a:fillRef idx="0">
            <a:schemeClr val="accent1"/>
          </a:fillRef>
          <a:effectRef idx="1">
            <a:schemeClr val="accent1"/>
          </a:effectRef>
          <a:fontRef idx="minor">
            <a:schemeClr val="tx1"/>
          </a:fontRef>
        </p:style>
      </p:cxnSp>
      <p:graphicFrame>
        <p:nvGraphicFramePr>
          <p:cNvPr id="9" name="Object 8"/>
          <p:cNvGraphicFramePr>
            <a:graphicFrameLocks noChangeAspect="1"/>
          </p:cNvGraphicFramePr>
          <p:nvPr>
            <p:extLst>
              <p:ext uri="{D42A27DB-BD31-4B8C-83A1-F6EECF244321}">
                <p14:modId xmlns:p14="http://schemas.microsoft.com/office/powerpoint/2010/main" val="3635387347"/>
              </p:ext>
            </p:extLst>
          </p:nvPr>
        </p:nvGraphicFramePr>
        <p:xfrm>
          <a:off x="457200" y="1219200"/>
          <a:ext cx="7467600" cy="2057400"/>
        </p:xfrm>
        <a:graphic>
          <a:graphicData uri="http://schemas.openxmlformats.org/presentationml/2006/ole">
            <mc:AlternateContent xmlns:mc="http://schemas.openxmlformats.org/markup-compatibility/2006">
              <mc:Choice xmlns:v="urn:schemas-microsoft-com:vml" Requires="v">
                <p:oleObj spid="_x0000_s22538" name="Document" r:id="rId3" imgW="9296400" imgH="1574800" progId="Word.Document.12">
                  <p:embed/>
                </p:oleObj>
              </mc:Choice>
              <mc:Fallback>
                <p:oleObj name="Document" r:id="rId3" imgW="9296400" imgH="1574800" progId="Word.Document.12">
                  <p:embed/>
                  <p:pic>
                    <p:nvPicPr>
                      <p:cNvPr id="0" name=""/>
                      <p:cNvPicPr/>
                      <p:nvPr/>
                    </p:nvPicPr>
                    <p:blipFill>
                      <a:blip r:embed="rId4"/>
                      <a:stretch>
                        <a:fillRect/>
                      </a:stretch>
                    </p:blipFill>
                    <p:spPr>
                      <a:xfrm>
                        <a:off x="457200" y="1219200"/>
                        <a:ext cx="7467600" cy="2057400"/>
                      </a:xfrm>
                      <a:prstGeom prst="rect">
                        <a:avLst/>
                      </a:prstGeom>
                    </p:spPr>
                  </p:pic>
                </p:oleObj>
              </mc:Fallback>
            </mc:AlternateContent>
          </a:graphicData>
        </a:graphic>
      </p:graphicFrame>
      <p:grpSp>
        <p:nvGrpSpPr>
          <p:cNvPr id="7" name="Group 6"/>
          <p:cNvGrpSpPr/>
          <p:nvPr/>
        </p:nvGrpSpPr>
        <p:grpSpPr>
          <a:xfrm>
            <a:off x="1497282" y="3995390"/>
            <a:ext cx="6145482" cy="1544042"/>
            <a:chOff x="1497282" y="3995390"/>
            <a:chExt cx="6145482" cy="1544042"/>
          </a:xfrm>
        </p:grpSpPr>
        <p:cxnSp>
          <p:nvCxnSpPr>
            <p:cNvPr id="5" name="Straight Connector 4"/>
            <p:cNvCxnSpPr/>
            <p:nvPr/>
          </p:nvCxnSpPr>
          <p:spPr>
            <a:xfrm>
              <a:off x="1524000" y="5031678"/>
              <a:ext cx="6118764"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524000" y="5539432"/>
              <a:ext cx="4648200"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497282" y="4522515"/>
              <a:ext cx="6046518"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5334000" y="3995390"/>
              <a:ext cx="2133600"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8938729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New Checkpoint B Rubric</a:t>
            </a:r>
            <a:endParaRPr lang="en-US" dirty="0"/>
          </a:p>
        </p:txBody>
      </p:sp>
      <p:sp>
        <p:nvSpPr>
          <p:cNvPr id="2" name="TextBox 1"/>
          <p:cNvSpPr txBox="1"/>
          <p:nvPr/>
        </p:nvSpPr>
        <p:spPr>
          <a:xfrm>
            <a:off x="1295400" y="3449042"/>
            <a:ext cx="6629400" cy="2663293"/>
          </a:xfrm>
          <a:prstGeom prst="rect">
            <a:avLst/>
          </a:prstGeom>
          <a:solidFill>
            <a:schemeClr val="accent5">
              <a:lumMod val="40000"/>
              <a:lumOff val="60000"/>
            </a:schemeClr>
          </a:solidFill>
          <a:ln w="101600">
            <a:solidFill>
              <a:schemeClr val="accent5">
                <a:lumMod val="75000"/>
              </a:schemeClr>
            </a:solidFill>
          </a:ln>
        </p:spPr>
        <p:txBody>
          <a:bodyPr wrap="square" rtlCol="0">
            <a:spAutoFit/>
          </a:bodyPr>
          <a:lstStyle/>
          <a:p>
            <a:pPr marL="165100">
              <a:lnSpc>
                <a:spcPct val="120000"/>
              </a:lnSpc>
            </a:pPr>
            <a:r>
              <a:rPr lang="en-US" sz="2800" dirty="0"/>
              <a:t>Attempts to accomplish the task; makes some reference to source (text, video and/or audio), but provides few or no supporting details. </a:t>
            </a:r>
            <a:endParaRPr lang="en-US" sz="2800" dirty="0" smtClean="0"/>
          </a:p>
          <a:p>
            <a:pPr marL="165100">
              <a:lnSpc>
                <a:spcPct val="120000"/>
              </a:lnSpc>
            </a:pPr>
            <a:endParaRPr lang="en-US" sz="2800" dirty="0"/>
          </a:p>
        </p:txBody>
      </p:sp>
      <p:cxnSp>
        <p:nvCxnSpPr>
          <p:cNvPr id="15" name="Straight Arrow Connector 14"/>
          <p:cNvCxnSpPr/>
          <p:nvPr/>
        </p:nvCxnSpPr>
        <p:spPr>
          <a:xfrm flipH="1">
            <a:off x="6934200" y="2590800"/>
            <a:ext cx="228600" cy="838200"/>
          </a:xfrm>
          <a:prstGeom prst="straightConnector1">
            <a:avLst/>
          </a:prstGeom>
          <a:ln w="76200">
            <a:solidFill>
              <a:schemeClr val="accent5">
                <a:lumMod val="75000"/>
              </a:schemeClr>
            </a:solidFill>
            <a:tailEnd type="arrow"/>
          </a:ln>
        </p:spPr>
        <p:style>
          <a:lnRef idx="2">
            <a:schemeClr val="accent1"/>
          </a:lnRef>
          <a:fillRef idx="0">
            <a:schemeClr val="accent1"/>
          </a:fillRef>
          <a:effectRef idx="1">
            <a:schemeClr val="accent1"/>
          </a:effectRef>
          <a:fontRef idx="minor">
            <a:schemeClr val="tx1"/>
          </a:fontRef>
        </p:style>
      </p:cxnSp>
      <p:graphicFrame>
        <p:nvGraphicFramePr>
          <p:cNvPr id="9" name="Object 8"/>
          <p:cNvGraphicFramePr>
            <a:graphicFrameLocks noChangeAspect="1"/>
          </p:cNvGraphicFramePr>
          <p:nvPr>
            <p:extLst>
              <p:ext uri="{D42A27DB-BD31-4B8C-83A1-F6EECF244321}">
                <p14:modId xmlns:p14="http://schemas.microsoft.com/office/powerpoint/2010/main" val="4122249909"/>
              </p:ext>
            </p:extLst>
          </p:nvPr>
        </p:nvGraphicFramePr>
        <p:xfrm>
          <a:off x="457200" y="1219200"/>
          <a:ext cx="7467600" cy="2057400"/>
        </p:xfrm>
        <a:graphic>
          <a:graphicData uri="http://schemas.openxmlformats.org/presentationml/2006/ole">
            <mc:AlternateContent xmlns:mc="http://schemas.openxmlformats.org/markup-compatibility/2006">
              <mc:Choice xmlns:v="urn:schemas-microsoft-com:vml" Requires="v">
                <p:oleObj spid="_x0000_s23562" name="Document" r:id="rId3" imgW="9296400" imgH="1574800" progId="Word.Document.12">
                  <p:embed/>
                </p:oleObj>
              </mc:Choice>
              <mc:Fallback>
                <p:oleObj name="Document" r:id="rId3" imgW="9296400" imgH="1574800" progId="Word.Document.12">
                  <p:embed/>
                  <p:pic>
                    <p:nvPicPr>
                      <p:cNvPr id="0" name=""/>
                      <p:cNvPicPr/>
                      <p:nvPr/>
                    </p:nvPicPr>
                    <p:blipFill>
                      <a:blip r:embed="rId4"/>
                      <a:stretch>
                        <a:fillRect/>
                      </a:stretch>
                    </p:blipFill>
                    <p:spPr>
                      <a:xfrm>
                        <a:off x="457200" y="1219200"/>
                        <a:ext cx="7467600" cy="2057400"/>
                      </a:xfrm>
                      <a:prstGeom prst="rect">
                        <a:avLst/>
                      </a:prstGeom>
                    </p:spPr>
                  </p:pic>
                </p:oleObj>
              </mc:Fallback>
            </mc:AlternateContent>
          </a:graphicData>
        </a:graphic>
      </p:graphicFrame>
      <p:grpSp>
        <p:nvGrpSpPr>
          <p:cNvPr id="13" name="Group 12"/>
          <p:cNvGrpSpPr/>
          <p:nvPr/>
        </p:nvGrpSpPr>
        <p:grpSpPr>
          <a:xfrm>
            <a:off x="1497282" y="4522515"/>
            <a:ext cx="6275118" cy="1016917"/>
            <a:chOff x="1497282" y="4522515"/>
            <a:chExt cx="6275118" cy="1016917"/>
          </a:xfrm>
        </p:grpSpPr>
        <p:cxnSp>
          <p:nvCxnSpPr>
            <p:cNvPr id="5" name="Straight Connector 4"/>
            <p:cNvCxnSpPr/>
            <p:nvPr/>
          </p:nvCxnSpPr>
          <p:spPr>
            <a:xfrm>
              <a:off x="1524000" y="5031678"/>
              <a:ext cx="6248400"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524000" y="5539432"/>
              <a:ext cx="3962400"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497282" y="4522515"/>
              <a:ext cx="6198918" cy="0"/>
            </a:xfrm>
            <a:prstGeom prst="line">
              <a:avLst/>
            </a:prstGeom>
            <a:ln w="76200" cmpd="sng">
              <a:solidFill>
                <a:schemeClr val="accent5">
                  <a:lumMod val="75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8346355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 Agenda</a:t>
            </a:r>
            <a:endParaRPr lang="en-US" dirty="0"/>
          </a:p>
        </p:txBody>
      </p:sp>
      <p:sp>
        <p:nvSpPr>
          <p:cNvPr id="3" name="Content Placeholder 2"/>
          <p:cNvSpPr>
            <a:spLocks noGrp="1"/>
          </p:cNvSpPr>
          <p:nvPr>
            <p:ph idx="1"/>
          </p:nvPr>
        </p:nvSpPr>
        <p:spPr>
          <a:xfrm>
            <a:off x="498474" y="1447800"/>
            <a:ext cx="7556313" cy="5105400"/>
          </a:xfrm>
        </p:spPr>
        <p:txBody>
          <a:bodyPr>
            <a:normAutofit fontScale="92500" lnSpcReduction="10000"/>
          </a:bodyPr>
          <a:lstStyle/>
          <a:p>
            <a:pPr lvl="1" indent="-346075">
              <a:spcAft>
                <a:spcPts val="3000"/>
              </a:spcAft>
            </a:pPr>
            <a:r>
              <a:rPr lang="en-US" sz="3600" dirty="0"/>
              <a:t>Review of the Common Core State Standards for </a:t>
            </a:r>
            <a:r>
              <a:rPr lang="en-US" sz="3600" dirty="0" smtClean="0"/>
              <a:t>Reading/Writing</a:t>
            </a:r>
            <a:endParaRPr lang="en-US" sz="3600" dirty="0"/>
          </a:p>
          <a:p>
            <a:pPr lvl="1" indent="-346075">
              <a:spcAft>
                <a:spcPts val="3000"/>
              </a:spcAft>
            </a:pPr>
            <a:r>
              <a:rPr lang="en-US" sz="3600" dirty="0"/>
              <a:t>Examples </a:t>
            </a:r>
            <a:r>
              <a:rPr lang="en-US" sz="3600" dirty="0" smtClean="0"/>
              <a:t>(Regents questions that meet the standards and new questions)</a:t>
            </a:r>
            <a:endParaRPr lang="en-US" sz="3600" dirty="0"/>
          </a:p>
          <a:p>
            <a:pPr lvl="1" indent="-346075">
              <a:spcAft>
                <a:spcPts val="3000"/>
              </a:spcAft>
            </a:pPr>
            <a:r>
              <a:rPr lang="en-US" sz="3600" dirty="0"/>
              <a:t>Small group work time to develop sample text-based </a:t>
            </a:r>
            <a:r>
              <a:rPr lang="en-US" sz="3600" dirty="0" smtClean="0"/>
              <a:t>questions</a:t>
            </a:r>
          </a:p>
          <a:p>
            <a:pPr lvl="1" indent="-346075">
              <a:spcAft>
                <a:spcPts val="3000"/>
              </a:spcAft>
            </a:pPr>
            <a:r>
              <a:rPr lang="en-US" sz="3600" dirty="0" smtClean="0"/>
              <a:t>Large group share</a:t>
            </a:r>
            <a:endParaRPr lang="en-US" sz="3600" dirty="0"/>
          </a:p>
        </p:txBody>
      </p:sp>
    </p:spTree>
    <p:extLst>
      <p:ext uri="{BB962C8B-B14F-4D97-AF65-F5344CB8AC3E}">
        <p14:creationId xmlns:p14="http://schemas.microsoft.com/office/powerpoint/2010/main" val="8823108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1219200"/>
            <a:ext cx="7696200" cy="5016757"/>
          </a:xfrm>
          <a:prstGeom prst="rect">
            <a:avLst/>
          </a:prstGeom>
          <a:noFill/>
        </p:spPr>
        <p:txBody>
          <a:bodyPr wrap="square" rtlCol="0">
            <a:spAutoFit/>
          </a:bodyPr>
          <a:lstStyle/>
          <a:p>
            <a:pPr marL="285750" indent="-285750">
              <a:buFont typeface="Arial" pitchFamily="34" charset="0"/>
              <a:buChar char="•"/>
            </a:pPr>
            <a:r>
              <a:rPr lang="en-US" sz="3200" dirty="0" smtClean="0">
                <a:solidFill>
                  <a:schemeClr val="tx1">
                    <a:lumMod val="65000"/>
                    <a:lumOff val="35000"/>
                  </a:schemeClr>
                </a:solidFill>
              </a:rPr>
              <a:t>7 day weather forecasts</a:t>
            </a:r>
          </a:p>
          <a:p>
            <a:pPr marL="285750" indent="-285750">
              <a:buFont typeface="Arial" pitchFamily="34" charset="0"/>
              <a:buChar char="•"/>
            </a:pPr>
            <a:r>
              <a:rPr lang="en-US" sz="3200" dirty="0" smtClean="0">
                <a:solidFill>
                  <a:schemeClr val="tx1">
                    <a:lumMod val="65000"/>
                    <a:lumOff val="35000"/>
                  </a:schemeClr>
                </a:solidFill>
              </a:rPr>
              <a:t>Hotel descriptions</a:t>
            </a:r>
          </a:p>
          <a:p>
            <a:pPr marL="285750" indent="-285750">
              <a:buFont typeface="Arial" pitchFamily="34" charset="0"/>
              <a:buChar char="•"/>
            </a:pPr>
            <a:r>
              <a:rPr lang="en-US" sz="3200" dirty="0" smtClean="0">
                <a:solidFill>
                  <a:schemeClr val="tx1">
                    <a:lumMod val="65000"/>
                    <a:lumOff val="35000"/>
                  </a:schemeClr>
                </a:solidFill>
              </a:rPr>
              <a:t>Movie reviews</a:t>
            </a:r>
          </a:p>
          <a:p>
            <a:pPr marL="285750" indent="-285750">
              <a:buFont typeface="Arial" pitchFamily="34" charset="0"/>
              <a:buChar char="•"/>
            </a:pPr>
            <a:r>
              <a:rPr lang="en-US" sz="3200" dirty="0" smtClean="0">
                <a:solidFill>
                  <a:schemeClr val="tx1">
                    <a:lumMod val="65000"/>
                    <a:lumOff val="35000"/>
                  </a:schemeClr>
                </a:solidFill>
              </a:rPr>
              <a:t>Itineraries</a:t>
            </a:r>
          </a:p>
          <a:p>
            <a:pPr marL="285750" indent="-285750">
              <a:buFont typeface="Arial" pitchFamily="34" charset="0"/>
              <a:buChar char="•"/>
            </a:pPr>
            <a:r>
              <a:rPr lang="en-US" sz="3200" dirty="0" smtClean="0">
                <a:solidFill>
                  <a:schemeClr val="tx1">
                    <a:lumMod val="65000"/>
                    <a:lumOff val="35000"/>
                  </a:schemeClr>
                </a:solidFill>
              </a:rPr>
              <a:t>Schedules</a:t>
            </a:r>
          </a:p>
          <a:p>
            <a:pPr marL="285750" indent="-285750">
              <a:buFont typeface="Arial" pitchFamily="34" charset="0"/>
              <a:buChar char="•"/>
            </a:pPr>
            <a:r>
              <a:rPr lang="en-US" sz="3200" dirty="0" smtClean="0">
                <a:solidFill>
                  <a:schemeClr val="tx1">
                    <a:lumMod val="65000"/>
                    <a:lumOff val="35000"/>
                  </a:schemeClr>
                </a:solidFill>
              </a:rPr>
              <a:t>Exhibition blurbs</a:t>
            </a:r>
          </a:p>
          <a:p>
            <a:pPr marL="285750" indent="-285750">
              <a:buFont typeface="Arial" pitchFamily="34" charset="0"/>
              <a:buChar char="•"/>
            </a:pPr>
            <a:r>
              <a:rPr lang="en-US" sz="3200" dirty="0" smtClean="0">
                <a:solidFill>
                  <a:schemeClr val="tx1">
                    <a:lumMod val="65000"/>
                    <a:lumOff val="35000"/>
                  </a:schemeClr>
                </a:solidFill>
              </a:rPr>
              <a:t>Store ads</a:t>
            </a:r>
          </a:p>
          <a:p>
            <a:pPr marL="285750" indent="-285750">
              <a:buFont typeface="Arial" pitchFamily="34" charset="0"/>
              <a:buChar char="•"/>
            </a:pPr>
            <a:r>
              <a:rPr lang="en-US" sz="3200" dirty="0" smtClean="0">
                <a:solidFill>
                  <a:schemeClr val="tx1">
                    <a:lumMod val="65000"/>
                    <a:lumOff val="35000"/>
                  </a:schemeClr>
                </a:solidFill>
              </a:rPr>
              <a:t>Contest ads</a:t>
            </a:r>
          </a:p>
          <a:p>
            <a:pPr marL="285750" indent="-285750">
              <a:buFont typeface="Arial" pitchFamily="34" charset="0"/>
              <a:buChar char="•"/>
            </a:pPr>
            <a:r>
              <a:rPr lang="en-US" sz="3200" dirty="0" smtClean="0">
                <a:solidFill>
                  <a:schemeClr val="tx1">
                    <a:lumMod val="65000"/>
                    <a:lumOff val="35000"/>
                  </a:schemeClr>
                </a:solidFill>
              </a:rPr>
              <a:t>City street maps</a:t>
            </a:r>
          </a:p>
          <a:p>
            <a:pPr marL="285750" indent="-285750">
              <a:buFont typeface="Arial" pitchFamily="34" charset="0"/>
              <a:buChar char="•"/>
            </a:pPr>
            <a:r>
              <a:rPr lang="en-US" sz="3200" dirty="0" smtClean="0">
                <a:solidFill>
                  <a:schemeClr val="tx1">
                    <a:lumMod val="65000"/>
                    <a:lumOff val="35000"/>
                  </a:schemeClr>
                </a:solidFill>
              </a:rPr>
              <a:t>Age-appropriate articles</a:t>
            </a:r>
          </a:p>
        </p:txBody>
      </p:sp>
      <p:sp>
        <p:nvSpPr>
          <p:cNvPr id="3" name="Title 2"/>
          <p:cNvSpPr>
            <a:spLocks noGrp="1"/>
          </p:cNvSpPr>
          <p:nvPr>
            <p:ph type="title"/>
          </p:nvPr>
        </p:nvSpPr>
        <p:spPr/>
        <p:txBody>
          <a:bodyPr/>
          <a:lstStyle/>
          <a:p>
            <a:r>
              <a:rPr lang="en-US" dirty="0" smtClean="0"/>
              <a:t>Authentic texts to use with students</a:t>
            </a:r>
            <a:endParaRPr lang="en-US" dirty="0"/>
          </a:p>
        </p:txBody>
      </p:sp>
    </p:spTree>
    <p:extLst>
      <p:ext uri="{BB962C8B-B14F-4D97-AF65-F5344CB8AC3E}">
        <p14:creationId xmlns:p14="http://schemas.microsoft.com/office/powerpoint/2010/main" val="26313561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499"/>
                                          </p:stCondLst>
                                        </p:cTn>
                                        <p:tgtEl>
                                          <p:spTgt spid="4">
                                            <p:txEl>
                                              <p:pRg st="1" end="1"/>
                                            </p:txEl>
                                          </p:spTgt>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nodeType="afterEffect">
                                  <p:stCondLst>
                                    <p:cond delay="0"/>
                                  </p:stCondLst>
                                  <p:childTnLst>
                                    <p:set>
                                      <p:cBhvr>
                                        <p:cTn id="12" dur="1" fill="hold">
                                          <p:stCondLst>
                                            <p:cond delay="499"/>
                                          </p:stCondLst>
                                        </p:cTn>
                                        <p:tgtEl>
                                          <p:spTgt spid="4">
                                            <p:txEl>
                                              <p:pRg st="2" end="2"/>
                                            </p:txEl>
                                          </p:spTgt>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nodeType="afterEffect">
                                  <p:stCondLst>
                                    <p:cond delay="0"/>
                                  </p:stCondLst>
                                  <p:childTnLst>
                                    <p:set>
                                      <p:cBhvr>
                                        <p:cTn id="15" dur="1" fill="hold">
                                          <p:stCondLst>
                                            <p:cond delay="499"/>
                                          </p:stCondLst>
                                        </p:cTn>
                                        <p:tgtEl>
                                          <p:spTgt spid="4">
                                            <p:txEl>
                                              <p:pRg st="3" end="3"/>
                                            </p:txEl>
                                          </p:spTgt>
                                        </p:tgtEl>
                                        <p:attrNameLst>
                                          <p:attrName>style.visibility</p:attrName>
                                        </p:attrNameLst>
                                      </p:cBhvr>
                                      <p:to>
                                        <p:strVal val="visible"/>
                                      </p:to>
                                    </p:set>
                                  </p:childTnLst>
                                </p:cTn>
                              </p:par>
                            </p:childTnLst>
                          </p:cTn>
                        </p:par>
                        <p:par>
                          <p:cTn id="16" fill="hold">
                            <p:stCondLst>
                              <p:cond delay="1500"/>
                            </p:stCondLst>
                            <p:childTnLst>
                              <p:par>
                                <p:cTn id="17" presetID="1" presetClass="entr" presetSubtype="0" fill="hold" nodeType="afterEffect">
                                  <p:stCondLst>
                                    <p:cond delay="0"/>
                                  </p:stCondLst>
                                  <p:childTnLst>
                                    <p:set>
                                      <p:cBhvr>
                                        <p:cTn id="18" dur="1" fill="hold">
                                          <p:stCondLst>
                                            <p:cond delay="499"/>
                                          </p:stCondLst>
                                        </p:cTn>
                                        <p:tgtEl>
                                          <p:spTgt spid="4">
                                            <p:txEl>
                                              <p:pRg st="4" end="4"/>
                                            </p:txEl>
                                          </p:spTgt>
                                        </p:tgtEl>
                                        <p:attrNameLst>
                                          <p:attrName>style.visibility</p:attrName>
                                        </p:attrNameLst>
                                      </p:cBhvr>
                                      <p:to>
                                        <p:strVal val="visible"/>
                                      </p:to>
                                    </p:set>
                                  </p:childTnLst>
                                </p:cTn>
                              </p:par>
                            </p:childTnLst>
                          </p:cTn>
                        </p:par>
                        <p:par>
                          <p:cTn id="19" fill="hold">
                            <p:stCondLst>
                              <p:cond delay="2000"/>
                            </p:stCondLst>
                            <p:childTnLst>
                              <p:par>
                                <p:cTn id="20" presetID="1" presetClass="entr" presetSubtype="0" fill="hold" nodeType="afterEffect">
                                  <p:stCondLst>
                                    <p:cond delay="0"/>
                                  </p:stCondLst>
                                  <p:childTnLst>
                                    <p:set>
                                      <p:cBhvr>
                                        <p:cTn id="21" dur="1" fill="hold">
                                          <p:stCondLst>
                                            <p:cond delay="499"/>
                                          </p:stCondLst>
                                        </p:cTn>
                                        <p:tgtEl>
                                          <p:spTgt spid="4">
                                            <p:txEl>
                                              <p:pRg st="5" end="5"/>
                                            </p:txEl>
                                          </p:spTgt>
                                        </p:tgtEl>
                                        <p:attrNameLst>
                                          <p:attrName>style.visibility</p:attrName>
                                        </p:attrNameLst>
                                      </p:cBhvr>
                                      <p:to>
                                        <p:strVal val="visible"/>
                                      </p:to>
                                    </p:set>
                                  </p:childTnLst>
                                </p:cTn>
                              </p:par>
                            </p:childTnLst>
                          </p:cTn>
                        </p:par>
                        <p:par>
                          <p:cTn id="22" fill="hold">
                            <p:stCondLst>
                              <p:cond delay="2500"/>
                            </p:stCondLst>
                            <p:childTnLst>
                              <p:par>
                                <p:cTn id="23" presetID="1" presetClass="entr" presetSubtype="0" fill="hold" nodeType="afterEffect">
                                  <p:stCondLst>
                                    <p:cond delay="0"/>
                                  </p:stCondLst>
                                  <p:childTnLst>
                                    <p:set>
                                      <p:cBhvr>
                                        <p:cTn id="24" dur="1" fill="hold">
                                          <p:stCondLst>
                                            <p:cond delay="499"/>
                                          </p:stCondLst>
                                        </p:cTn>
                                        <p:tgtEl>
                                          <p:spTgt spid="4">
                                            <p:txEl>
                                              <p:pRg st="6" end="6"/>
                                            </p:txEl>
                                          </p:spTgt>
                                        </p:tgtEl>
                                        <p:attrNameLst>
                                          <p:attrName>style.visibility</p:attrName>
                                        </p:attrNameLst>
                                      </p:cBhvr>
                                      <p:to>
                                        <p:strVal val="visible"/>
                                      </p:to>
                                    </p:set>
                                  </p:childTnLst>
                                </p:cTn>
                              </p:par>
                            </p:childTnLst>
                          </p:cTn>
                        </p:par>
                        <p:par>
                          <p:cTn id="25" fill="hold">
                            <p:stCondLst>
                              <p:cond delay="3000"/>
                            </p:stCondLst>
                            <p:childTnLst>
                              <p:par>
                                <p:cTn id="26" presetID="1" presetClass="entr" presetSubtype="0" fill="hold" nodeType="afterEffect">
                                  <p:stCondLst>
                                    <p:cond delay="0"/>
                                  </p:stCondLst>
                                  <p:childTnLst>
                                    <p:set>
                                      <p:cBhvr>
                                        <p:cTn id="27" dur="1" fill="hold">
                                          <p:stCondLst>
                                            <p:cond delay="499"/>
                                          </p:stCondLst>
                                        </p:cTn>
                                        <p:tgtEl>
                                          <p:spTgt spid="4">
                                            <p:txEl>
                                              <p:pRg st="7" end="7"/>
                                            </p:txEl>
                                          </p:spTgt>
                                        </p:tgtEl>
                                        <p:attrNameLst>
                                          <p:attrName>style.visibility</p:attrName>
                                        </p:attrNameLst>
                                      </p:cBhvr>
                                      <p:to>
                                        <p:strVal val="visible"/>
                                      </p:to>
                                    </p:set>
                                  </p:childTnLst>
                                </p:cTn>
                              </p:par>
                            </p:childTnLst>
                          </p:cTn>
                        </p:par>
                        <p:par>
                          <p:cTn id="28" fill="hold">
                            <p:stCondLst>
                              <p:cond delay="3500"/>
                            </p:stCondLst>
                            <p:childTnLst>
                              <p:par>
                                <p:cTn id="29" presetID="1" presetClass="entr" presetSubtype="0" fill="hold" nodeType="afterEffect">
                                  <p:stCondLst>
                                    <p:cond delay="0"/>
                                  </p:stCondLst>
                                  <p:childTnLst>
                                    <p:set>
                                      <p:cBhvr>
                                        <p:cTn id="30" dur="1" fill="hold">
                                          <p:stCondLst>
                                            <p:cond delay="499"/>
                                          </p:stCondLst>
                                        </p:cTn>
                                        <p:tgtEl>
                                          <p:spTgt spid="4">
                                            <p:txEl>
                                              <p:pRg st="8" end="8"/>
                                            </p:txEl>
                                          </p:spTgt>
                                        </p:tgtEl>
                                        <p:attrNameLst>
                                          <p:attrName>style.visibility</p:attrName>
                                        </p:attrNameLst>
                                      </p:cBhvr>
                                      <p:to>
                                        <p:strVal val="visible"/>
                                      </p:to>
                                    </p:set>
                                  </p:childTnLst>
                                </p:cTn>
                              </p:par>
                            </p:childTnLst>
                          </p:cTn>
                        </p:par>
                        <p:par>
                          <p:cTn id="31" fill="hold">
                            <p:stCondLst>
                              <p:cond delay="4000"/>
                            </p:stCondLst>
                            <p:childTnLst>
                              <p:par>
                                <p:cTn id="32" presetID="1" presetClass="entr" presetSubtype="0" fill="hold" nodeType="afterEffect">
                                  <p:stCondLst>
                                    <p:cond delay="0"/>
                                  </p:stCondLst>
                                  <p:childTnLst>
                                    <p:set>
                                      <p:cBhvr>
                                        <p:cTn id="33" dur="1" fill="hold">
                                          <p:stCondLst>
                                            <p:cond delay="499"/>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How do we prepare our students for this new assessment?</a:t>
            </a:r>
            <a:endParaRPr lang="en-US" dirty="0"/>
          </a:p>
        </p:txBody>
      </p:sp>
      <p:sp>
        <p:nvSpPr>
          <p:cNvPr id="2" name="Content Placeholder 1"/>
          <p:cNvSpPr>
            <a:spLocks noGrp="1"/>
          </p:cNvSpPr>
          <p:nvPr>
            <p:ph idx="1"/>
          </p:nvPr>
        </p:nvSpPr>
        <p:spPr>
          <a:xfrm>
            <a:off x="498474" y="1676400"/>
            <a:ext cx="7556313" cy="4876800"/>
          </a:xfrm>
        </p:spPr>
        <p:txBody>
          <a:bodyPr>
            <a:normAutofit/>
          </a:bodyPr>
          <a:lstStyle/>
          <a:p>
            <a:pPr>
              <a:spcBef>
                <a:spcPts val="0"/>
              </a:spcBef>
              <a:spcAft>
                <a:spcPts val="1200"/>
              </a:spcAft>
            </a:pPr>
            <a:r>
              <a:rPr lang="en-US" sz="2800" dirty="0" smtClean="0"/>
              <a:t>Incorporate age-appropriate, but gradually more difficult reading materials at all levels.</a:t>
            </a:r>
          </a:p>
          <a:p>
            <a:pPr>
              <a:spcBef>
                <a:spcPts val="0"/>
              </a:spcBef>
              <a:spcAft>
                <a:spcPts val="1200"/>
              </a:spcAft>
            </a:pPr>
            <a:r>
              <a:rPr lang="en-US" sz="2800" dirty="0" smtClean="0"/>
              <a:t>Ask preliminary information-gathering questions to check students understanding.</a:t>
            </a:r>
          </a:p>
          <a:p>
            <a:pPr>
              <a:spcBef>
                <a:spcPts val="0"/>
              </a:spcBef>
              <a:spcAft>
                <a:spcPts val="1200"/>
              </a:spcAft>
            </a:pPr>
            <a:r>
              <a:rPr lang="en-US" sz="2800" dirty="0" smtClean="0"/>
              <a:t>Ask evaluative questions (orally and in writing) that require the student to make an argument or offer an opinion and justify it with evidence from the reading.</a:t>
            </a:r>
          </a:p>
        </p:txBody>
      </p:sp>
    </p:spTree>
    <p:extLst>
      <p:ext uri="{BB962C8B-B14F-4D97-AF65-F5344CB8AC3E}">
        <p14:creationId xmlns:p14="http://schemas.microsoft.com/office/powerpoint/2010/main" val="33936535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How do we prepare our students for this new assessment?</a:t>
            </a:r>
            <a:endParaRPr lang="en-US" dirty="0"/>
          </a:p>
        </p:txBody>
      </p:sp>
      <p:sp>
        <p:nvSpPr>
          <p:cNvPr id="2" name="Content Placeholder 1"/>
          <p:cNvSpPr>
            <a:spLocks noGrp="1"/>
          </p:cNvSpPr>
          <p:nvPr>
            <p:ph idx="1"/>
          </p:nvPr>
        </p:nvSpPr>
        <p:spPr>
          <a:xfrm>
            <a:off x="498474" y="1676400"/>
            <a:ext cx="7556313" cy="4876800"/>
          </a:xfrm>
        </p:spPr>
        <p:txBody>
          <a:bodyPr>
            <a:normAutofit/>
          </a:bodyPr>
          <a:lstStyle/>
          <a:p>
            <a:pPr>
              <a:spcBef>
                <a:spcPts val="0"/>
              </a:spcBef>
              <a:spcAft>
                <a:spcPts val="1200"/>
              </a:spcAft>
            </a:pPr>
            <a:r>
              <a:rPr lang="en-US" sz="3200" dirty="0"/>
              <a:t>Overtly teach writing strategies including link words such as because, I think, I agree, etc…</a:t>
            </a:r>
          </a:p>
          <a:p>
            <a:pPr>
              <a:spcBef>
                <a:spcPts val="0"/>
              </a:spcBef>
              <a:spcAft>
                <a:spcPts val="1200"/>
              </a:spcAft>
            </a:pPr>
            <a:r>
              <a:rPr lang="en-US" sz="3200" dirty="0"/>
              <a:t>Incorporate CCSS-type assessments on our unit assessments.</a:t>
            </a:r>
          </a:p>
          <a:p>
            <a:pPr>
              <a:spcBef>
                <a:spcPts val="0"/>
              </a:spcBef>
              <a:spcAft>
                <a:spcPts val="1200"/>
              </a:spcAft>
            </a:pPr>
            <a:r>
              <a:rPr lang="en-US" sz="3200" dirty="0"/>
              <a:t>Use the rubrics to score student assessments.  Give students feedback on their writing using the rubrics.</a:t>
            </a:r>
          </a:p>
        </p:txBody>
      </p:sp>
    </p:spTree>
    <p:extLst>
      <p:ext uri="{BB962C8B-B14F-4D97-AF65-F5344CB8AC3E}">
        <p14:creationId xmlns:p14="http://schemas.microsoft.com/office/powerpoint/2010/main" val="26504114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The FLACS Organization</a:t>
            </a:r>
            <a:endParaRPr lang="en-US" dirty="0"/>
          </a:p>
        </p:txBody>
      </p:sp>
      <p:sp>
        <p:nvSpPr>
          <p:cNvPr id="2" name="Content Placeholder 1"/>
          <p:cNvSpPr>
            <a:spLocks noGrp="1"/>
          </p:cNvSpPr>
          <p:nvPr>
            <p:ph idx="1"/>
          </p:nvPr>
        </p:nvSpPr>
        <p:spPr>
          <a:xfrm>
            <a:off x="498474" y="1447800"/>
            <a:ext cx="7556313" cy="4678363"/>
          </a:xfrm>
        </p:spPr>
        <p:txBody>
          <a:bodyPr>
            <a:normAutofit/>
          </a:bodyPr>
          <a:lstStyle/>
          <a:p>
            <a:pPr>
              <a:spcAft>
                <a:spcPts val="600"/>
              </a:spcAft>
            </a:pPr>
            <a:r>
              <a:rPr lang="en-US" sz="3600" dirty="0" smtClean="0"/>
              <a:t>Foreign Language Association of Chairpersons &amp; </a:t>
            </a:r>
            <a:r>
              <a:rPr lang="en-US" sz="3600" dirty="0" smtClean="0"/>
              <a:t>Supervisors</a:t>
            </a:r>
            <a:endParaRPr lang="en-US" sz="3600" dirty="0" smtClean="0"/>
          </a:p>
          <a:p>
            <a:pPr>
              <a:spcAft>
                <a:spcPts val="600"/>
              </a:spcAft>
            </a:pPr>
            <a:r>
              <a:rPr lang="en-US" sz="3600" dirty="0" smtClean="0"/>
              <a:t>Formed in </a:t>
            </a:r>
            <a:r>
              <a:rPr lang="en-US" sz="3600" dirty="0" smtClean="0"/>
              <a:t>response to the cancellation of the LOTE Proficiency and Regents exams.</a:t>
            </a:r>
          </a:p>
          <a:p>
            <a:pPr>
              <a:spcAft>
                <a:spcPts val="600"/>
              </a:spcAft>
            </a:pPr>
            <a:r>
              <a:rPr lang="en-US" sz="3600" dirty="0" err="1" smtClean="0"/>
              <a:t>www.flacs.org</a:t>
            </a:r>
            <a:endParaRPr lang="en-US" sz="3600" dirty="0" smtClean="0"/>
          </a:p>
        </p:txBody>
      </p:sp>
    </p:spTree>
    <p:extLst>
      <p:ext uri="{BB962C8B-B14F-4D97-AF65-F5344CB8AC3E}">
        <p14:creationId xmlns:p14="http://schemas.microsoft.com/office/powerpoint/2010/main" val="1038342179"/>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The FLACS Organization</a:t>
            </a:r>
            <a:endParaRPr lang="en-US" dirty="0"/>
          </a:p>
        </p:txBody>
      </p:sp>
      <p:sp>
        <p:nvSpPr>
          <p:cNvPr id="2" name="Content Placeholder 1"/>
          <p:cNvSpPr>
            <a:spLocks noGrp="1"/>
          </p:cNvSpPr>
          <p:nvPr>
            <p:ph idx="1"/>
          </p:nvPr>
        </p:nvSpPr>
        <p:spPr>
          <a:xfrm>
            <a:off x="498474" y="1447800"/>
            <a:ext cx="7556313" cy="4678363"/>
          </a:xfrm>
        </p:spPr>
        <p:txBody>
          <a:bodyPr>
            <a:normAutofit/>
          </a:bodyPr>
          <a:lstStyle/>
          <a:p>
            <a:pPr>
              <a:spcAft>
                <a:spcPts val="600"/>
              </a:spcAft>
            </a:pPr>
            <a:r>
              <a:rPr lang="en-US" sz="2800" dirty="0" smtClean="0"/>
              <a:t>A consortium of schools across NYS who wish to use a common benchmark for these exams.</a:t>
            </a:r>
            <a:endParaRPr lang="en-US" sz="2400" dirty="0"/>
          </a:p>
        </p:txBody>
      </p:sp>
      <p:pic>
        <p:nvPicPr>
          <p:cNvPr id="5" name="Picture 4" descr="Screen Shot 2014-03-07 at 11.10.57 PM.png"/>
          <p:cNvPicPr>
            <a:picLocks noChangeAspect="1"/>
          </p:cNvPicPr>
          <p:nvPr/>
        </p:nvPicPr>
        <p:blipFill rotWithShape="1">
          <a:blip r:embed="rId2" cstate="print">
            <a:extLst>
              <a:ext uri="{28A0092B-C50C-407E-A947-70E740481C1C}">
                <a14:useLocalDpi xmlns:a14="http://schemas.microsoft.com/office/drawing/2010/main" val="0"/>
              </a:ext>
            </a:extLst>
          </a:blip>
          <a:srcRect l="37268" t="11440" r="25579" b="46584"/>
          <a:stretch/>
        </p:blipFill>
        <p:spPr>
          <a:xfrm>
            <a:off x="1447800" y="2819400"/>
            <a:ext cx="6019800" cy="3825668"/>
          </a:xfrm>
          <a:prstGeom prst="rect">
            <a:avLst/>
          </a:prstGeom>
        </p:spPr>
      </p:pic>
    </p:spTree>
    <p:extLst>
      <p:ext uri="{BB962C8B-B14F-4D97-AF65-F5344CB8AC3E}">
        <p14:creationId xmlns:p14="http://schemas.microsoft.com/office/powerpoint/2010/main" val="2684448133"/>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FAQs about FLACS</a:t>
            </a:r>
            <a:endParaRPr lang="en-US" dirty="0"/>
          </a:p>
        </p:txBody>
      </p:sp>
      <p:sp>
        <p:nvSpPr>
          <p:cNvPr id="2" name="Content Placeholder 1"/>
          <p:cNvSpPr>
            <a:spLocks noGrp="1"/>
          </p:cNvSpPr>
          <p:nvPr>
            <p:ph idx="1"/>
          </p:nvPr>
        </p:nvSpPr>
        <p:spPr>
          <a:xfrm>
            <a:off x="498474" y="1447800"/>
            <a:ext cx="7556313" cy="4678363"/>
          </a:xfrm>
        </p:spPr>
        <p:txBody>
          <a:bodyPr>
            <a:normAutofit lnSpcReduction="10000"/>
          </a:bodyPr>
          <a:lstStyle/>
          <a:p>
            <a:pPr>
              <a:spcAft>
                <a:spcPts val="600"/>
              </a:spcAft>
            </a:pPr>
            <a:r>
              <a:rPr lang="en-US" sz="2400" dirty="0" smtClean="0"/>
              <a:t>Membership is on a year-to-year basis.</a:t>
            </a:r>
          </a:p>
          <a:p>
            <a:pPr>
              <a:spcAft>
                <a:spcPts val="600"/>
              </a:spcAft>
            </a:pPr>
            <a:r>
              <a:rPr lang="en-US" sz="2400" dirty="0" smtClean="0"/>
              <a:t>Cost is $50 – only one membership per district is required.</a:t>
            </a:r>
          </a:p>
          <a:p>
            <a:pPr>
              <a:spcAft>
                <a:spcPts val="600"/>
              </a:spcAft>
            </a:pPr>
            <a:r>
              <a:rPr lang="en-US" sz="2400" dirty="0" smtClean="0"/>
              <a:t>For that one membership, your school receives access to </a:t>
            </a:r>
            <a:r>
              <a:rPr lang="en-US" sz="2400" b="1" dirty="0" smtClean="0">
                <a:solidFill>
                  <a:schemeClr val="tx2">
                    <a:lumMod val="75000"/>
                    <a:lumOff val="25000"/>
                  </a:schemeClr>
                </a:solidFill>
              </a:rPr>
              <a:t>field-tested exams </a:t>
            </a:r>
            <a:r>
              <a:rPr lang="en-US" sz="2400" dirty="0" smtClean="0"/>
              <a:t>at both </a:t>
            </a:r>
            <a:r>
              <a:rPr lang="en-US" sz="2400" b="1" dirty="0" smtClean="0">
                <a:solidFill>
                  <a:srgbClr val="75367A"/>
                </a:solidFill>
              </a:rPr>
              <a:t>Checkpoints A &amp; B</a:t>
            </a:r>
            <a:r>
              <a:rPr lang="en-US" sz="2400" dirty="0" smtClean="0"/>
              <a:t> in 5 languages:  </a:t>
            </a:r>
            <a:r>
              <a:rPr lang="en-US" sz="2400" b="1" dirty="0" smtClean="0">
                <a:solidFill>
                  <a:srgbClr val="75367A"/>
                </a:solidFill>
              </a:rPr>
              <a:t>Spanish, French, Italian, German &amp; Chinese.</a:t>
            </a:r>
            <a:r>
              <a:rPr lang="en-US" sz="2400" dirty="0" smtClean="0"/>
              <a:t>  </a:t>
            </a:r>
          </a:p>
          <a:p>
            <a:pPr>
              <a:spcAft>
                <a:spcPts val="600"/>
              </a:spcAft>
            </a:pPr>
            <a:r>
              <a:rPr lang="en-US" sz="2400" dirty="0" smtClean="0"/>
              <a:t>All this for $50 and </a:t>
            </a:r>
            <a:r>
              <a:rPr lang="en-US" sz="2400" b="1" dirty="0" smtClean="0">
                <a:solidFill>
                  <a:srgbClr val="75367A"/>
                </a:solidFill>
              </a:rPr>
              <a:t>you don’t have to a</a:t>
            </a:r>
            <a:r>
              <a:rPr lang="en-US" sz="2200" b="1" dirty="0" smtClean="0">
                <a:solidFill>
                  <a:srgbClr val="75367A"/>
                </a:solidFill>
              </a:rPr>
              <a:t>ttend a local consortium to write your own exam EVERY year and miss instructional days as a result</a:t>
            </a:r>
            <a:r>
              <a:rPr lang="en-US" sz="2200" dirty="0" smtClean="0"/>
              <a:t>.</a:t>
            </a:r>
          </a:p>
          <a:p>
            <a:pPr lvl="1">
              <a:spcAft>
                <a:spcPts val="600"/>
              </a:spcAft>
            </a:pPr>
            <a:endParaRPr lang="en-US" sz="2200" dirty="0" smtClean="0"/>
          </a:p>
          <a:p>
            <a:pPr>
              <a:spcAft>
                <a:spcPts val="600"/>
              </a:spcAft>
            </a:pPr>
            <a:endParaRPr lang="en-US" sz="2400" dirty="0" smtClean="0"/>
          </a:p>
        </p:txBody>
      </p:sp>
    </p:spTree>
    <p:extLst>
      <p:ext uri="{BB962C8B-B14F-4D97-AF65-F5344CB8AC3E}">
        <p14:creationId xmlns:p14="http://schemas.microsoft.com/office/powerpoint/2010/main" val="35522432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FLACS – the process</a:t>
            </a:r>
            <a:endParaRPr lang="en-US" dirty="0"/>
          </a:p>
        </p:txBody>
      </p:sp>
      <p:sp>
        <p:nvSpPr>
          <p:cNvPr id="2" name="Content Placeholder 1"/>
          <p:cNvSpPr>
            <a:spLocks noGrp="1"/>
          </p:cNvSpPr>
          <p:nvPr>
            <p:ph idx="1"/>
          </p:nvPr>
        </p:nvSpPr>
        <p:spPr>
          <a:xfrm>
            <a:off x="498474" y="1447800"/>
            <a:ext cx="7556313" cy="5105400"/>
          </a:xfrm>
        </p:spPr>
        <p:txBody>
          <a:bodyPr>
            <a:normAutofit fontScale="92500" lnSpcReduction="10000"/>
          </a:bodyPr>
          <a:lstStyle/>
          <a:p>
            <a:pPr>
              <a:spcAft>
                <a:spcPts val="600"/>
              </a:spcAft>
            </a:pPr>
            <a:r>
              <a:rPr lang="en-US" sz="2000" dirty="0" smtClean="0"/>
              <a:t>One member joins (done every year).</a:t>
            </a:r>
          </a:p>
          <a:p>
            <a:pPr>
              <a:spcAft>
                <a:spcPts val="600"/>
              </a:spcAft>
            </a:pPr>
            <a:r>
              <a:rPr lang="en-US" dirty="0" smtClean="0"/>
              <a:t>Superintendent fills out an online application to participate in the exam consortium (done every year).</a:t>
            </a:r>
          </a:p>
          <a:p>
            <a:pPr>
              <a:spcAft>
                <a:spcPts val="600"/>
              </a:spcAft>
            </a:pPr>
            <a:r>
              <a:rPr lang="en-US" dirty="0" smtClean="0"/>
              <a:t>On June 2, (approximately 2 weeks prior to the exam date), the Superintendent will receive a link to the password-protected site that contains all of the Checkpoint A &amp; B exams (Spanish, French, Italian, German &amp; Chinese) and the Teacher Dictation scripts.</a:t>
            </a:r>
          </a:p>
          <a:p>
            <a:pPr>
              <a:spcAft>
                <a:spcPts val="600"/>
              </a:spcAft>
            </a:pPr>
            <a:r>
              <a:rPr lang="en-US" dirty="0" smtClean="0"/>
              <a:t>School must make enough copies for students and keep exams in secure location until exam is administered.</a:t>
            </a:r>
          </a:p>
          <a:p>
            <a:pPr>
              <a:spcAft>
                <a:spcPts val="600"/>
              </a:spcAft>
            </a:pPr>
            <a:r>
              <a:rPr lang="en-US" dirty="0" smtClean="0"/>
              <a:t>Exam must be administered on the date selected (June 23, 2014 – Checkpoint A = AM; Checkpoint B = PM)</a:t>
            </a:r>
          </a:p>
          <a:p>
            <a:pPr>
              <a:spcAft>
                <a:spcPts val="600"/>
              </a:spcAft>
            </a:pPr>
            <a:r>
              <a:rPr lang="en-US" dirty="0" smtClean="0"/>
              <a:t>Scoring keys are released the day of the exam.</a:t>
            </a:r>
          </a:p>
          <a:p>
            <a:pPr>
              <a:spcAft>
                <a:spcPts val="600"/>
              </a:spcAft>
            </a:pPr>
            <a:endParaRPr lang="en-US" dirty="0" smtClean="0"/>
          </a:p>
          <a:p>
            <a:pPr lvl="1">
              <a:spcAft>
                <a:spcPts val="600"/>
              </a:spcAft>
            </a:pPr>
            <a:endParaRPr lang="en-US" sz="1800" dirty="0"/>
          </a:p>
        </p:txBody>
      </p:sp>
    </p:spTree>
    <p:extLst>
      <p:ext uri="{BB962C8B-B14F-4D97-AF65-F5344CB8AC3E}">
        <p14:creationId xmlns:p14="http://schemas.microsoft.com/office/powerpoint/2010/main" val="30795610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FLACS – the exam itself</a:t>
            </a:r>
            <a:endParaRPr lang="en-US" dirty="0"/>
          </a:p>
        </p:txBody>
      </p:sp>
      <p:sp>
        <p:nvSpPr>
          <p:cNvPr id="2" name="Content Placeholder 1"/>
          <p:cNvSpPr>
            <a:spLocks noGrp="1"/>
          </p:cNvSpPr>
          <p:nvPr>
            <p:ph idx="1"/>
          </p:nvPr>
        </p:nvSpPr>
        <p:spPr>
          <a:xfrm>
            <a:off x="498474" y="1447800"/>
            <a:ext cx="7556313" cy="4678363"/>
          </a:xfrm>
        </p:spPr>
        <p:txBody>
          <a:bodyPr>
            <a:normAutofit/>
          </a:bodyPr>
          <a:lstStyle/>
          <a:p>
            <a:pPr>
              <a:spcAft>
                <a:spcPts val="600"/>
              </a:spcAft>
            </a:pPr>
            <a:r>
              <a:rPr lang="en-US" sz="2400" dirty="0"/>
              <a:t>The Checkpoint A exam has a few slight differences from the format/point value of the former Proficiency exam.</a:t>
            </a:r>
          </a:p>
          <a:p>
            <a:pPr lvl="1">
              <a:spcAft>
                <a:spcPts val="600"/>
              </a:spcAft>
            </a:pPr>
            <a:r>
              <a:rPr lang="en-US" sz="2000" dirty="0"/>
              <a:t>The required word count for the writing section was increased from 30 to 50 words.</a:t>
            </a:r>
          </a:p>
          <a:p>
            <a:pPr lvl="1">
              <a:spcAft>
                <a:spcPts val="600"/>
              </a:spcAft>
            </a:pPr>
            <a:r>
              <a:rPr lang="en-US" sz="2000" dirty="0"/>
              <a:t>The speaking portion remains 30 points, however, since teachers are no longer permitted to score assessments in which they have a vested interest, FLACS recommends the following for this section:</a:t>
            </a:r>
          </a:p>
          <a:p>
            <a:pPr lvl="2">
              <a:spcAft>
                <a:spcPts val="600"/>
              </a:spcAft>
            </a:pPr>
            <a:r>
              <a:rPr lang="en-US" sz="2000" dirty="0"/>
              <a:t>Student performs a total of 3 tasks, with 5 utterances or interactions with the teacher for each task.</a:t>
            </a:r>
          </a:p>
          <a:p>
            <a:pPr lvl="2">
              <a:spcAft>
                <a:spcPts val="600"/>
              </a:spcAft>
            </a:pPr>
            <a:r>
              <a:rPr lang="en-US" sz="2000" dirty="0"/>
              <a:t>The speaking tasks remaining the same as the SLP</a:t>
            </a:r>
            <a:r>
              <a:rPr lang="en-US" sz="2000" dirty="0" smtClean="0"/>
              <a:t>.</a:t>
            </a:r>
            <a:endParaRPr lang="en-US" sz="2000" dirty="0"/>
          </a:p>
        </p:txBody>
      </p:sp>
    </p:spTree>
    <p:extLst>
      <p:ext uri="{BB962C8B-B14F-4D97-AF65-F5344CB8AC3E}">
        <p14:creationId xmlns:p14="http://schemas.microsoft.com/office/powerpoint/2010/main" val="5033320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FLACS – the exam itself</a:t>
            </a:r>
            <a:endParaRPr lang="en-US" dirty="0"/>
          </a:p>
        </p:txBody>
      </p:sp>
      <p:sp>
        <p:nvSpPr>
          <p:cNvPr id="2" name="Content Placeholder 1"/>
          <p:cNvSpPr>
            <a:spLocks noGrp="1"/>
          </p:cNvSpPr>
          <p:nvPr>
            <p:ph idx="1"/>
          </p:nvPr>
        </p:nvSpPr>
        <p:spPr>
          <a:xfrm>
            <a:off x="498474" y="1447800"/>
            <a:ext cx="7556313" cy="4678363"/>
          </a:xfrm>
        </p:spPr>
        <p:txBody>
          <a:bodyPr>
            <a:normAutofit lnSpcReduction="10000"/>
          </a:bodyPr>
          <a:lstStyle/>
          <a:p>
            <a:pPr>
              <a:spcAft>
                <a:spcPts val="600"/>
              </a:spcAft>
            </a:pPr>
            <a:r>
              <a:rPr lang="en-US" sz="3200" dirty="0" smtClean="0"/>
              <a:t>The Checkpoint B exam is identical to the format/point value of the former Regents exam.  </a:t>
            </a:r>
          </a:p>
          <a:p>
            <a:pPr>
              <a:spcAft>
                <a:spcPts val="600"/>
              </a:spcAft>
            </a:pPr>
            <a:r>
              <a:rPr lang="en-US" sz="3200" dirty="0" smtClean="0"/>
              <a:t>In 2015, the writing section of this exam will be document-based to align it with the CCSS and students will be asked to begin writing in different text types (notes, letters, emails, etc...).</a:t>
            </a:r>
            <a:endParaRPr lang="en-US" sz="3200" dirty="0" smtClean="0"/>
          </a:p>
          <a:p>
            <a:pPr lvl="1">
              <a:spcAft>
                <a:spcPts val="600"/>
              </a:spcAft>
            </a:pPr>
            <a:endParaRPr lang="en-US" sz="1800" dirty="0"/>
          </a:p>
        </p:txBody>
      </p:sp>
    </p:spTree>
    <p:extLst>
      <p:ext uri="{BB962C8B-B14F-4D97-AF65-F5344CB8AC3E}">
        <p14:creationId xmlns:p14="http://schemas.microsoft.com/office/powerpoint/2010/main" val="22644944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pic>
        <p:nvPicPr>
          <p:cNvPr id="5" name="Picture 4" descr="smiley.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1676400"/>
            <a:ext cx="3505200" cy="3945854"/>
          </a:xfrm>
          <a:prstGeom prst="rect">
            <a:avLst/>
          </a:prstGeom>
        </p:spPr>
      </p:pic>
    </p:spTree>
    <p:extLst>
      <p:ext uri="{BB962C8B-B14F-4D97-AF65-F5344CB8AC3E}">
        <p14:creationId xmlns:p14="http://schemas.microsoft.com/office/powerpoint/2010/main" val="280823181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 Agenda</a:t>
            </a:r>
            <a:endParaRPr lang="en-US" dirty="0"/>
          </a:p>
        </p:txBody>
      </p:sp>
      <p:sp>
        <p:nvSpPr>
          <p:cNvPr id="3" name="Content Placeholder 2"/>
          <p:cNvSpPr>
            <a:spLocks noGrp="1"/>
          </p:cNvSpPr>
          <p:nvPr>
            <p:ph idx="1"/>
          </p:nvPr>
        </p:nvSpPr>
        <p:spPr>
          <a:xfrm>
            <a:off x="498474" y="1447800"/>
            <a:ext cx="7556313" cy="5105400"/>
          </a:xfrm>
        </p:spPr>
        <p:txBody>
          <a:bodyPr>
            <a:normAutofit/>
          </a:bodyPr>
          <a:lstStyle/>
          <a:p>
            <a:pPr lvl="1" indent="-346075">
              <a:spcAft>
                <a:spcPts val="1200"/>
              </a:spcAft>
            </a:pPr>
            <a:r>
              <a:rPr lang="en-US" sz="3600" dirty="0"/>
              <a:t>How do we prepare our students for this new assessment?</a:t>
            </a:r>
          </a:p>
          <a:p>
            <a:pPr lvl="1" indent="-346075">
              <a:spcAft>
                <a:spcPts val="1200"/>
              </a:spcAft>
            </a:pPr>
            <a:r>
              <a:rPr lang="en-US" sz="3600" dirty="0"/>
              <a:t>The FLACS exam – benefits &amp; how to participate?</a:t>
            </a:r>
          </a:p>
        </p:txBody>
      </p:sp>
    </p:spTree>
    <p:extLst>
      <p:ext uri="{BB962C8B-B14F-4D97-AF65-F5344CB8AC3E}">
        <p14:creationId xmlns:p14="http://schemas.microsoft.com/office/powerpoint/2010/main" val="13375751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 to the implementation of the Common Core State Standards</a:t>
            </a:r>
            <a:endParaRPr lang="en-US" dirty="0"/>
          </a:p>
        </p:txBody>
      </p:sp>
      <p:sp>
        <p:nvSpPr>
          <p:cNvPr id="3" name="Content Placeholder 2"/>
          <p:cNvSpPr>
            <a:spLocks noGrp="1"/>
          </p:cNvSpPr>
          <p:nvPr>
            <p:ph idx="1"/>
          </p:nvPr>
        </p:nvSpPr>
        <p:spPr>
          <a:xfrm>
            <a:off x="498474" y="1981200"/>
            <a:ext cx="7556313" cy="4572000"/>
          </a:xfrm>
        </p:spPr>
        <p:txBody>
          <a:bodyPr>
            <a:normAutofit/>
          </a:bodyPr>
          <a:lstStyle/>
          <a:p>
            <a:pPr lvl="1" indent="-346075">
              <a:spcAft>
                <a:spcPts val="1200"/>
              </a:spcAft>
            </a:pPr>
            <a:r>
              <a:rPr lang="en-US" sz="3600" dirty="0" smtClean="0"/>
              <a:t>Recent delay in CC implementation = Class of 2022!</a:t>
            </a:r>
            <a:endParaRPr lang="en-US" sz="3600" dirty="0"/>
          </a:p>
          <a:p>
            <a:pPr lvl="1" indent="-346075">
              <a:spcAft>
                <a:spcPts val="1200"/>
              </a:spcAft>
            </a:pPr>
            <a:r>
              <a:rPr lang="en-US" sz="3600" dirty="0" smtClean="0"/>
              <a:t>Take advantage of this gift from NYSED to incorporate the CCSS into your LOTE </a:t>
            </a:r>
            <a:r>
              <a:rPr lang="en-US" sz="3600" dirty="0" smtClean="0"/>
              <a:t>lessons </a:t>
            </a:r>
            <a:r>
              <a:rPr lang="en-US" sz="3600" dirty="0" smtClean="0"/>
              <a:t>and assessments!</a:t>
            </a:r>
            <a:endParaRPr lang="en-US" sz="3600" dirty="0"/>
          </a:p>
        </p:txBody>
      </p:sp>
    </p:spTree>
    <p:extLst>
      <p:ext uri="{BB962C8B-B14F-4D97-AF65-F5344CB8AC3E}">
        <p14:creationId xmlns:p14="http://schemas.microsoft.com/office/powerpoint/2010/main" val="33768236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in the Common Core</a:t>
            </a:r>
            <a:endParaRPr lang="en-US" dirty="0"/>
          </a:p>
        </p:txBody>
      </p:sp>
      <p:sp>
        <p:nvSpPr>
          <p:cNvPr id="3" name="Content Placeholder 2"/>
          <p:cNvSpPr>
            <a:spLocks noGrp="1"/>
          </p:cNvSpPr>
          <p:nvPr>
            <p:ph idx="1"/>
          </p:nvPr>
        </p:nvSpPr>
        <p:spPr>
          <a:xfrm>
            <a:off x="498474" y="1447800"/>
            <a:ext cx="7556313" cy="5105400"/>
          </a:xfrm>
        </p:spPr>
        <p:txBody>
          <a:bodyPr>
            <a:normAutofit/>
          </a:bodyPr>
          <a:lstStyle/>
          <a:p>
            <a:pPr lvl="1">
              <a:spcAft>
                <a:spcPts val="1200"/>
              </a:spcAft>
            </a:pPr>
            <a:r>
              <a:rPr lang="en-US" sz="4000" dirty="0"/>
              <a:t>There are 11 CCSS Reading standards.  </a:t>
            </a:r>
            <a:endParaRPr lang="en-US" sz="4000" dirty="0" smtClean="0"/>
          </a:p>
          <a:p>
            <a:pPr lvl="1">
              <a:spcAft>
                <a:spcPts val="1200"/>
              </a:spcAft>
            </a:pPr>
            <a:r>
              <a:rPr lang="en-US" sz="4000" b="1" dirty="0" smtClean="0">
                <a:solidFill>
                  <a:srgbClr val="75367A"/>
                </a:solidFill>
              </a:rPr>
              <a:t>R3, R5, R6, </a:t>
            </a:r>
            <a:r>
              <a:rPr lang="en-US" sz="4000" dirty="0" smtClean="0"/>
              <a:t>and</a:t>
            </a:r>
            <a:r>
              <a:rPr lang="en-US" sz="4000" b="1" dirty="0" smtClean="0"/>
              <a:t> </a:t>
            </a:r>
            <a:r>
              <a:rPr lang="en-US" sz="4000" b="1" dirty="0" smtClean="0">
                <a:solidFill>
                  <a:srgbClr val="75367A"/>
                </a:solidFill>
              </a:rPr>
              <a:t>R10</a:t>
            </a:r>
            <a:r>
              <a:rPr lang="en-US" sz="4000" dirty="0" smtClean="0"/>
              <a:t> are relatively complex – let’s relegate them to LOTE checkpoint C and/or English.</a:t>
            </a:r>
            <a:endParaRPr lang="en-US" sz="4000" dirty="0"/>
          </a:p>
        </p:txBody>
      </p:sp>
      <p:sp>
        <p:nvSpPr>
          <p:cNvPr id="4" name="TextBox 3"/>
          <p:cNvSpPr txBox="1"/>
          <p:nvPr/>
        </p:nvSpPr>
        <p:spPr>
          <a:xfrm>
            <a:off x="914400" y="6248400"/>
            <a:ext cx="7086600" cy="381000"/>
          </a:xfrm>
          <a:prstGeom prst="rect">
            <a:avLst/>
          </a:prstGeom>
          <a:noFill/>
        </p:spPr>
        <p:txBody>
          <a:bodyPr wrap="square" rtlCol="0">
            <a:spAutoFit/>
          </a:bodyPr>
          <a:lstStyle/>
          <a:p>
            <a:pPr algn="ctr"/>
            <a:r>
              <a:rPr lang="en-US" dirty="0" smtClean="0">
                <a:hlinkClick r:id="rId2" action="ppaction://hlinkfile"/>
              </a:rPr>
              <a:t>Common Core State Standards for Literacy</a:t>
            </a:r>
            <a:endParaRPr lang="en-US" dirty="0"/>
          </a:p>
        </p:txBody>
      </p:sp>
    </p:spTree>
    <p:extLst>
      <p:ext uri="{BB962C8B-B14F-4D97-AF65-F5344CB8AC3E}">
        <p14:creationId xmlns:p14="http://schemas.microsoft.com/office/powerpoint/2010/main" val="4974095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in the Common Core</a:t>
            </a:r>
            <a:endParaRPr lang="en-US" dirty="0"/>
          </a:p>
        </p:txBody>
      </p:sp>
      <p:sp>
        <p:nvSpPr>
          <p:cNvPr id="5" name="TextBox 4"/>
          <p:cNvSpPr txBox="1"/>
          <p:nvPr/>
        </p:nvSpPr>
        <p:spPr>
          <a:xfrm>
            <a:off x="4675543" y="3883363"/>
            <a:ext cx="184666" cy="369332"/>
          </a:xfrm>
          <a:prstGeom prst="rect">
            <a:avLst/>
          </a:prstGeom>
          <a:noFill/>
        </p:spPr>
        <p:txBody>
          <a:bodyPr wrap="none" rtlCol="0">
            <a:spAutoFit/>
          </a:bodyPr>
          <a:lstStyle/>
          <a:p>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1741332471"/>
              </p:ext>
            </p:extLst>
          </p:nvPr>
        </p:nvGraphicFramePr>
        <p:xfrm>
          <a:off x="533400" y="1295400"/>
          <a:ext cx="7383463" cy="2032000"/>
        </p:xfrm>
        <a:graphic>
          <a:graphicData uri="http://schemas.openxmlformats.org/presentationml/2006/ole">
            <mc:AlternateContent xmlns:mc="http://schemas.openxmlformats.org/markup-compatibility/2006">
              <mc:Choice xmlns:v="urn:schemas-microsoft-com:vml" Requires="v">
                <p:oleObj spid="_x0000_s5144" name="Document" r:id="rId3" imgW="6083300" imgH="1854200" progId="Word.Document.12">
                  <p:embed/>
                </p:oleObj>
              </mc:Choice>
              <mc:Fallback>
                <p:oleObj name="Document" r:id="rId3" imgW="6083300" imgH="1854200" progId="Word.Document.12">
                  <p:embed/>
                  <p:pic>
                    <p:nvPicPr>
                      <p:cNvPr id="0" name=""/>
                      <p:cNvPicPr/>
                      <p:nvPr/>
                    </p:nvPicPr>
                    <p:blipFill>
                      <a:blip r:embed="rId4"/>
                      <a:stretch>
                        <a:fillRect/>
                      </a:stretch>
                    </p:blipFill>
                    <p:spPr>
                      <a:xfrm>
                        <a:off x="533400" y="1295400"/>
                        <a:ext cx="7383463" cy="2032000"/>
                      </a:xfrm>
                      <a:prstGeom prst="rect">
                        <a:avLst/>
                      </a:prstGeom>
                    </p:spPr>
                  </p:pic>
                </p:oleObj>
              </mc:Fallback>
            </mc:AlternateContent>
          </a:graphicData>
        </a:graphic>
      </p:graphicFrame>
      <p:sp>
        <p:nvSpPr>
          <p:cNvPr id="3" name="Rectangle 2"/>
          <p:cNvSpPr/>
          <p:nvPr/>
        </p:nvSpPr>
        <p:spPr>
          <a:xfrm>
            <a:off x="533400" y="3276600"/>
            <a:ext cx="8001000" cy="2862322"/>
          </a:xfrm>
          <a:prstGeom prst="rect">
            <a:avLst/>
          </a:prstGeom>
        </p:spPr>
        <p:txBody>
          <a:bodyPr wrap="square">
            <a:spAutoFit/>
          </a:bodyPr>
          <a:lstStyle/>
          <a:p>
            <a:pPr>
              <a:spcAft>
                <a:spcPts val="1200"/>
              </a:spcAft>
            </a:pPr>
            <a:r>
              <a:rPr lang="en-US" sz="2800" dirty="0"/>
              <a:t>This person expresses his ideas through</a:t>
            </a:r>
          </a:p>
          <a:p>
            <a:pPr marL="514350" indent="-514350">
              <a:spcAft>
                <a:spcPts val="1200"/>
              </a:spcAft>
              <a:buAutoNum type="arabicParenBoth"/>
            </a:pPr>
            <a:r>
              <a:rPr lang="en-US" sz="2800" dirty="0"/>
              <a:t>dance </a:t>
            </a:r>
          </a:p>
          <a:p>
            <a:pPr>
              <a:spcAft>
                <a:spcPts val="1200"/>
              </a:spcAft>
            </a:pPr>
            <a:r>
              <a:rPr lang="en-US" sz="2800" dirty="0"/>
              <a:t>(2) technology</a:t>
            </a:r>
          </a:p>
          <a:p>
            <a:pPr>
              <a:spcAft>
                <a:spcPts val="1200"/>
              </a:spcAft>
            </a:pPr>
            <a:r>
              <a:rPr lang="en-US" sz="2800" dirty="0"/>
              <a:t>(3) sculpture </a:t>
            </a:r>
          </a:p>
          <a:p>
            <a:pPr>
              <a:spcAft>
                <a:spcPts val="1200"/>
              </a:spcAft>
            </a:pPr>
            <a:r>
              <a:rPr lang="en-US" sz="2800" dirty="0"/>
              <a:t>(4) words</a:t>
            </a:r>
          </a:p>
        </p:txBody>
      </p:sp>
    </p:spTree>
    <p:extLst>
      <p:ext uri="{BB962C8B-B14F-4D97-AF65-F5344CB8AC3E}">
        <p14:creationId xmlns:p14="http://schemas.microsoft.com/office/powerpoint/2010/main" val="20603012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in the Common Core</a:t>
            </a:r>
            <a:endParaRPr lang="en-US" dirty="0"/>
          </a:p>
        </p:txBody>
      </p:sp>
      <p:sp>
        <p:nvSpPr>
          <p:cNvPr id="5" name="TextBox 4"/>
          <p:cNvSpPr txBox="1"/>
          <p:nvPr/>
        </p:nvSpPr>
        <p:spPr>
          <a:xfrm>
            <a:off x="4675543" y="3883363"/>
            <a:ext cx="184666" cy="369332"/>
          </a:xfrm>
          <a:prstGeom prst="rect">
            <a:avLst/>
          </a:prstGeom>
          <a:noFill/>
        </p:spPr>
        <p:txBody>
          <a:bodyPr wrap="none" rtlCol="0">
            <a:spAutoFit/>
          </a:bodyPr>
          <a:lstStyle/>
          <a:p>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2520744720"/>
              </p:ext>
            </p:extLst>
          </p:nvPr>
        </p:nvGraphicFramePr>
        <p:xfrm>
          <a:off x="533400" y="1419225"/>
          <a:ext cx="7383463" cy="1782763"/>
        </p:xfrm>
        <a:graphic>
          <a:graphicData uri="http://schemas.openxmlformats.org/presentationml/2006/ole">
            <mc:AlternateContent xmlns:mc="http://schemas.openxmlformats.org/markup-compatibility/2006">
              <mc:Choice xmlns:v="urn:schemas-microsoft-com:vml" Requires="v">
                <p:oleObj spid="_x0000_s6167" name="Document" r:id="rId3" imgW="6083300" imgH="1625600" progId="Word.Document.12">
                  <p:embed/>
                </p:oleObj>
              </mc:Choice>
              <mc:Fallback>
                <p:oleObj name="Document" r:id="rId3" imgW="6083300" imgH="1625600" progId="Word.Document.12">
                  <p:embed/>
                  <p:pic>
                    <p:nvPicPr>
                      <p:cNvPr id="0" name=""/>
                      <p:cNvPicPr/>
                      <p:nvPr/>
                    </p:nvPicPr>
                    <p:blipFill>
                      <a:blip r:embed="rId4"/>
                      <a:stretch>
                        <a:fillRect/>
                      </a:stretch>
                    </p:blipFill>
                    <p:spPr>
                      <a:xfrm>
                        <a:off x="533400" y="1419225"/>
                        <a:ext cx="7383463" cy="1782763"/>
                      </a:xfrm>
                      <a:prstGeom prst="rect">
                        <a:avLst/>
                      </a:prstGeom>
                    </p:spPr>
                  </p:pic>
                </p:oleObj>
              </mc:Fallback>
            </mc:AlternateContent>
          </a:graphicData>
        </a:graphic>
      </p:graphicFrame>
      <p:sp>
        <p:nvSpPr>
          <p:cNvPr id="4" name="Rectangle 3"/>
          <p:cNvSpPr/>
          <p:nvPr/>
        </p:nvSpPr>
        <p:spPr>
          <a:xfrm>
            <a:off x="533400" y="3200400"/>
            <a:ext cx="7848600" cy="2862322"/>
          </a:xfrm>
          <a:prstGeom prst="rect">
            <a:avLst/>
          </a:prstGeom>
        </p:spPr>
        <p:txBody>
          <a:bodyPr wrap="square">
            <a:spAutoFit/>
          </a:bodyPr>
          <a:lstStyle/>
          <a:p>
            <a:pPr>
              <a:spcAft>
                <a:spcPts val="1200"/>
              </a:spcAft>
            </a:pPr>
            <a:r>
              <a:rPr lang="en-US" sz="2800" dirty="0"/>
              <a:t>What is being advertised?</a:t>
            </a:r>
          </a:p>
          <a:p>
            <a:pPr>
              <a:spcAft>
                <a:spcPts val="1200"/>
              </a:spcAft>
            </a:pPr>
            <a:r>
              <a:rPr lang="en-US" sz="2800" dirty="0"/>
              <a:t>(1) a resort hotel</a:t>
            </a:r>
          </a:p>
          <a:p>
            <a:pPr>
              <a:spcAft>
                <a:spcPts val="1200"/>
              </a:spcAft>
            </a:pPr>
            <a:r>
              <a:rPr lang="en-US" sz="2800" dirty="0"/>
              <a:t>(2) a music CD</a:t>
            </a:r>
          </a:p>
          <a:p>
            <a:pPr>
              <a:spcAft>
                <a:spcPts val="1200"/>
              </a:spcAft>
            </a:pPr>
            <a:r>
              <a:rPr lang="en-US" sz="2800" dirty="0"/>
              <a:t>(3) a tourist discount card</a:t>
            </a:r>
          </a:p>
          <a:p>
            <a:pPr>
              <a:spcAft>
                <a:spcPts val="1200"/>
              </a:spcAft>
            </a:pPr>
            <a:r>
              <a:rPr lang="en-US" sz="2800" dirty="0"/>
              <a:t>(4) a sightseeing cruise</a:t>
            </a:r>
          </a:p>
        </p:txBody>
      </p:sp>
    </p:spTree>
    <p:extLst>
      <p:ext uri="{BB962C8B-B14F-4D97-AF65-F5344CB8AC3E}">
        <p14:creationId xmlns:p14="http://schemas.microsoft.com/office/powerpoint/2010/main" val="32890684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2170</TotalTime>
  <Words>2062</Words>
  <Application>Microsoft Macintosh PowerPoint</Application>
  <PresentationFormat>On-screen Show (4:3)</PresentationFormat>
  <Paragraphs>190</Paragraphs>
  <Slides>49</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49</vt:i4>
      </vt:variant>
    </vt:vector>
  </HeadingPairs>
  <TitlesOfParts>
    <vt:vector size="51" baseType="lpstr">
      <vt:lpstr>Advantage</vt:lpstr>
      <vt:lpstr>Document</vt:lpstr>
      <vt:lpstr>Aligning Reading &amp; Writing Assessments to the Common Core:  FLACS to the rescue</vt:lpstr>
      <vt:lpstr>Introductions – who are we? </vt:lpstr>
      <vt:lpstr>Introductions – who are we? </vt:lpstr>
      <vt:lpstr>Workshop Agenda</vt:lpstr>
      <vt:lpstr>Workshop Agenda</vt:lpstr>
      <vt:lpstr>Changes to the implementation of the Common Core State Standards</vt:lpstr>
      <vt:lpstr>Reading in the Common Core</vt:lpstr>
      <vt:lpstr>Reading in the Common Core</vt:lpstr>
      <vt:lpstr>Reading in the Common Core</vt:lpstr>
      <vt:lpstr>Reading in the Common Core</vt:lpstr>
      <vt:lpstr>Reading in the Common Core</vt:lpstr>
      <vt:lpstr>Reading in the Common Core</vt:lpstr>
      <vt:lpstr>Reading in the Common Core</vt:lpstr>
      <vt:lpstr>Small group work time</vt:lpstr>
      <vt:lpstr>Large group share</vt:lpstr>
      <vt:lpstr>Writing in the Common Core</vt:lpstr>
      <vt:lpstr>Writing in the Common Core</vt:lpstr>
      <vt:lpstr>Writing in the Common Core</vt:lpstr>
      <vt:lpstr>Writing in the Common Core</vt:lpstr>
      <vt:lpstr>Writing in the Common Core</vt:lpstr>
      <vt:lpstr>Writing in the Common Core</vt:lpstr>
      <vt:lpstr>Checkpoint A Writing</vt:lpstr>
      <vt:lpstr>Checkpoint A Writing (CCSS)</vt:lpstr>
      <vt:lpstr>Checkpoint A Writing (CCSS)</vt:lpstr>
      <vt:lpstr>New Checkpoint A Rubric</vt:lpstr>
      <vt:lpstr>New Checkpoint A Rubric</vt:lpstr>
      <vt:lpstr>New Checkpoint A Rubric</vt:lpstr>
      <vt:lpstr>New Checkpoint A Rubric</vt:lpstr>
      <vt:lpstr>New Checkpoint A Rubric</vt:lpstr>
      <vt:lpstr>Writing in the Common Core</vt:lpstr>
      <vt:lpstr>Checkpoint B Writing (CCSS) Single text</vt:lpstr>
      <vt:lpstr>Checkpoint B Writing (CCSS) Single text</vt:lpstr>
      <vt:lpstr>Checkpoint B Writing (CCSS) Multiple texts</vt:lpstr>
      <vt:lpstr>Checkpoint B Writing (CCSS) Multiple texts</vt:lpstr>
      <vt:lpstr>New Checkpoint B Rubric</vt:lpstr>
      <vt:lpstr>New Checkpoint B Rubric</vt:lpstr>
      <vt:lpstr>New Checkpoint B Rubric</vt:lpstr>
      <vt:lpstr>New Checkpoint B Rubric</vt:lpstr>
      <vt:lpstr>New Checkpoint B Rubric</vt:lpstr>
      <vt:lpstr>Authentic texts to use with students</vt:lpstr>
      <vt:lpstr>How do we prepare our students for this new assessment?</vt:lpstr>
      <vt:lpstr>How do we prepare our students for this new assessment?</vt:lpstr>
      <vt:lpstr>The FLACS Organization</vt:lpstr>
      <vt:lpstr>The FLACS Organization</vt:lpstr>
      <vt:lpstr>FAQs about FLACS</vt:lpstr>
      <vt:lpstr>FLACS – the process</vt:lpstr>
      <vt:lpstr>FLACS – the exam itself</vt:lpstr>
      <vt:lpstr>FLACS – the exam itself</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Carey, Lillian</dc:creator>
  <cp:lastModifiedBy>Candace Black</cp:lastModifiedBy>
  <cp:revision>62</cp:revision>
  <cp:lastPrinted>2014-03-08T05:02:40Z</cp:lastPrinted>
  <dcterms:created xsi:type="dcterms:W3CDTF">2014-01-27T01:28:06Z</dcterms:created>
  <dcterms:modified xsi:type="dcterms:W3CDTF">2014-03-08T05:12:31Z</dcterms:modified>
</cp:coreProperties>
</file>